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59" r:id="rId5"/>
    <p:sldId id="260" r:id="rId6"/>
    <p:sldId id="261" r:id="rId7"/>
    <p:sldId id="273" r:id="rId8"/>
    <p:sldId id="275" r:id="rId9"/>
    <p:sldId id="278" r:id="rId10"/>
    <p:sldId id="265" r:id="rId11"/>
    <p:sldId id="266" r:id="rId12"/>
    <p:sldId id="277" r:id="rId13"/>
    <p:sldId id="276" r:id="rId14"/>
    <p:sldId id="268" r:id="rId15"/>
    <p:sldId id="279" r:id="rId16"/>
    <p:sldId id="271" r:id="rId17"/>
    <p:sldId id="270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Play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fAF0G1ZAfLfEWNrHXmVk/vG1h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g Bai" initials="SB" lastIdx="1" clrIdx="0">
    <p:extLst>
      <p:ext uri="{19B8F6BF-5375-455C-9EA6-DF929625EA0E}">
        <p15:presenceInfo xmlns:p15="http://schemas.microsoft.com/office/powerpoint/2012/main" userId="215012e69b92c4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5"/>
  </p:normalViewPr>
  <p:slideViewPr>
    <p:cSldViewPr snapToGrid="0" snapToObjects="1">
      <p:cViewPr varScale="1">
        <p:scale>
          <a:sx n="75" d="100"/>
          <a:sy n="75" d="100"/>
        </p:scale>
        <p:origin x="555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1:40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1:51.37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5:20.9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5:21.28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8:53.947"/>
    </inkml:context>
    <inkml:brush xml:id="br0">
      <inkml:brushProperty name="width" value="0.35" units="cm"/>
      <inkml:brushProperty name="height" value="0.35" units="cm"/>
      <inkml:brushProperty name="color" value="#F6630D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289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70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14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8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7803728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19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19"/>
          <p:cNvSpPr txBox="1"/>
          <p:nvPr/>
        </p:nvSpPr>
        <p:spPr>
          <a:xfrm>
            <a:off x="486833" y="545254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Data Science Camp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Left">
  <p:cSld name="Sidebar Lef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4389121" y="1600200"/>
            <a:ext cx="731519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harts">
  <p:cSld name="Six Char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>
            <a:spLocks noGrp="1"/>
          </p:cNvSpPr>
          <p:nvPr>
            <p:ph type="chart" idx="2"/>
          </p:nvPr>
        </p:nvSpPr>
        <p:spPr>
          <a:xfrm>
            <a:off x="48768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0"/>
          <p:cNvSpPr>
            <a:spLocks noGrp="1"/>
          </p:cNvSpPr>
          <p:nvPr>
            <p:ph type="chart" idx="3"/>
          </p:nvPr>
        </p:nvSpPr>
        <p:spPr>
          <a:xfrm>
            <a:off x="438912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chart" idx="4"/>
          </p:nvPr>
        </p:nvSpPr>
        <p:spPr>
          <a:xfrm>
            <a:off x="829056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0"/>
          <p:cNvSpPr>
            <a:spLocks noGrp="1"/>
          </p:cNvSpPr>
          <p:nvPr>
            <p:ph type="chart" idx="5"/>
          </p:nvPr>
        </p:nvSpPr>
        <p:spPr>
          <a:xfrm>
            <a:off x="48768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>
            <a:spLocks noGrp="1"/>
          </p:cNvSpPr>
          <p:nvPr>
            <p:ph type="chart" idx="6"/>
          </p:nvPr>
        </p:nvSpPr>
        <p:spPr>
          <a:xfrm>
            <a:off x="438912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chart" idx="7"/>
          </p:nvPr>
        </p:nvSpPr>
        <p:spPr>
          <a:xfrm>
            <a:off x="829056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D71E2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range">
  <p:cSld name="Section Header - Orange">
    <p:bg>
      <p:bgPr>
        <a:solidFill>
          <a:srgbClr val="EB691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486834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Orange">
  <p:cSld name="Section Header - Light Orange">
    <p:bg>
      <p:bgPr>
        <a:solidFill>
          <a:srgbClr val="FF965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ext and Phot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486834" y="457200"/>
            <a:ext cx="731604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1"/>
          </p:nvPr>
        </p:nvSpPr>
        <p:spPr>
          <a:xfrm>
            <a:off x="486834" y="1600200"/>
            <a:ext cx="731604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2"/>
          </p:nvPr>
        </p:nvSpPr>
        <p:spPr>
          <a:xfrm>
            <a:off x="8290560" y="0"/>
            <a:ext cx="3901440" cy="685800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hoto and Caption">
  <p:cSld name="One Photo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35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1219200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Photos and Captions">
  <p:cSld name="Two Photos and Captio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7315201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6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829056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3"/>
          </p:nvPr>
        </p:nvSpPr>
        <p:spPr>
          <a:xfrm>
            <a:off x="8290561" y="1600200"/>
            <a:ext cx="341376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36"/>
          <p:cNvSpPr>
            <a:spLocks noGrp="1"/>
          </p:cNvSpPr>
          <p:nvPr>
            <p:ph type="pic" idx="4"/>
          </p:nvPr>
        </p:nvSpPr>
        <p:spPr>
          <a:xfrm>
            <a:off x="8290560" y="2103120"/>
            <a:ext cx="3901440" cy="4754880"/>
          </a:xfrm>
          <a:prstGeom prst="rect">
            <a:avLst/>
          </a:prstGeom>
          <a:solidFill>
            <a:srgbClr val="B5ADA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Thank you</a:t>
            </a:r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1"/>
          </p:nvPr>
        </p:nvSpPr>
        <p:spPr>
          <a:xfrm>
            <a:off x="487680" y="4341847"/>
            <a:ext cx="3413760" cy="183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Two Columns">
  <p:cSld name="Agenda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21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1"/>
          <p:cNvCxnSpPr/>
          <p:nvPr/>
        </p:nvCxnSpPr>
        <p:spPr>
          <a:xfrm>
            <a:off x="633984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487679" y="1828802"/>
            <a:ext cx="11217487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White">
  <p:cSld name="Section Header - Whit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Right">
  <p:cSld name="Sidebar Righ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7315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290561" y="1600200"/>
            <a:ext cx="341375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">
  <p:cSld name="Title Slide - Phot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25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5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25"/>
          <p:cNvSpPr>
            <a:spLocks noGrp="1"/>
          </p:cNvSpPr>
          <p:nvPr>
            <p:ph type="pic" idx="2"/>
          </p:nvPr>
        </p:nvSpPr>
        <p:spPr>
          <a:xfrm>
            <a:off x="6949440" y="2148840"/>
            <a:ext cx="4754880" cy="402336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ne Column">
  <p:cSld name="Agenda One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26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6"/>
          <p:cNvSpPr txBox="1">
            <a:spLocks noGrp="1"/>
          </p:cNvSpPr>
          <p:nvPr>
            <p:ph type="body" idx="1"/>
          </p:nvPr>
        </p:nvSpPr>
        <p:spPr>
          <a:xfrm>
            <a:off x="487680" y="1828800"/>
            <a:ext cx="5364480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Large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487680" y="1600202"/>
            <a:ext cx="731520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sz="2400"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2pPr>
            <a:lvl3pPr marL="1371600" lvl="2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3pPr>
            <a:lvl4pPr marL="1828800" lvl="3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4pPr>
            <a:lvl5pPr marL="2286000" lvl="4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5pPr>
            <a:lvl6pPr marL="2743200" lvl="5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6pPr>
            <a:lvl7pPr marL="3200400" lvl="6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7pPr>
            <a:lvl8pPr marL="3657600" lvl="7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8pPr>
            <a:lvl9pPr marL="4114800" lvl="8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4389120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3"/>
          </p:nvPr>
        </p:nvSpPr>
        <p:spPr>
          <a:xfrm>
            <a:off x="8290562" y="1600200"/>
            <a:ext cx="341460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linear_mode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customXml" Target="../ink/ink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45.png"/><Relationship Id="rId10" Type="http://schemas.openxmlformats.org/officeDocument/2006/relationships/customXml" Target="../ink/ink3.xml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General_linear_mode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://www.shodor.org/interactivate/activities/Regression/" TargetMode="External"/><Relationship Id="rId4" Type="http://schemas.openxmlformats.org/officeDocument/2006/relationships/hyperlink" Target="http://commons.wikimedia.org/wiki/File:Linear_least_squares_example2.png" TargetMode="Externa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altLang="zh-CN" dirty="0">
                <a:solidFill>
                  <a:srgbClr val="FF0000"/>
                </a:solidFill>
              </a:rPr>
              <a:t>Day 3 Topic 2: </a:t>
            </a:r>
            <a:r>
              <a:rPr lang="en-US" dirty="0">
                <a:solidFill>
                  <a:srgbClr val="FF0000"/>
                </a:solidFill>
              </a:rPr>
              <a:t>Linear Models and Beyond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Scikit-Learn Linear Regression Example</a:t>
            </a:r>
            <a:endParaRPr/>
          </a:p>
        </p:txBody>
      </p:sp>
      <p:sp>
        <p:nvSpPr>
          <p:cNvPr id="368" name="Google Shape;368;p1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71" name="Google Shape;371;p10"/>
          <p:cNvSpPr/>
          <p:nvPr/>
        </p:nvSpPr>
        <p:spPr>
          <a:xfrm>
            <a:off x="2067834" y="6444734"/>
            <a:ext cx="36712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https://scikit-learn.org/stable/modules/linear_model.html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67EC5-6242-4F57-84A0-454EC5A623F2}"/>
              </a:ext>
            </a:extLst>
          </p:cNvPr>
          <p:cNvSpPr txBox="1"/>
          <p:nvPr/>
        </p:nvSpPr>
        <p:spPr>
          <a:xfrm>
            <a:off x="389357" y="1152333"/>
            <a:ext cx="202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 to Python.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Logistic Regression</a:t>
            </a:r>
            <a:endParaRPr dirty="0"/>
          </a:p>
        </p:txBody>
      </p:sp>
      <p:sp>
        <p:nvSpPr>
          <p:cNvPr id="377" name="Google Shape;377;p1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14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Motivation</a:t>
            </a:r>
            <a:endParaRPr dirty="0"/>
          </a:p>
        </p:txBody>
      </p:sp>
      <p:sp>
        <p:nvSpPr>
          <p:cNvPr id="383" name="Google Shape;383;p12"/>
          <p:cNvSpPr txBox="1">
            <a:spLocks noGrp="1"/>
          </p:cNvSpPr>
          <p:nvPr>
            <p:ph type="body" idx="1"/>
          </p:nvPr>
        </p:nvSpPr>
        <p:spPr>
          <a:xfrm>
            <a:off x="216375" y="1600198"/>
            <a:ext cx="7315200" cy="18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</a:t>
            </a:r>
            <a:r>
              <a:rPr lang="en-US" b="1" dirty="0"/>
              <a:t>   </a:t>
            </a:r>
            <a:r>
              <a:rPr lang="en-US" dirty="0"/>
              <a:t> Consider two goals: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A: Predict GMAT score using GPA and work experience.</a:t>
            </a:r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B: Predict MBA admission using GMAT, GPA and work experience.</a:t>
            </a:r>
            <a:endParaRPr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</p:txBody>
      </p:sp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82753BE-286D-4199-96CD-58A0291A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40" y="844061"/>
            <a:ext cx="5213085" cy="5169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757A2-BA16-49F8-8F55-EBBDE3ED02A0}"/>
              </a:ext>
            </a:extLst>
          </p:cNvPr>
          <p:cNvSpPr txBox="1"/>
          <p:nvPr/>
        </p:nvSpPr>
        <p:spPr>
          <a:xfrm>
            <a:off x="487680" y="3865750"/>
            <a:ext cx="511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Can you use linear regression for A? </a:t>
            </a:r>
          </a:p>
          <a:p>
            <a:endParaRPr lang="en-US" dirty="0"/>
          </a:p>
          <a:p>
            <a:r>
              <a:rPr lang="en-US" dirty="0"/>
              <a:t>Q: Can you use linear regression for B?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9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Motivation</a:t>
            </a:r>
            <a:endParaRPr dirty="0"/>
          </a:p>
        </p:txBody>
      </p:sp>
      <p:sp>
        <p:nvSpPr>
          <p:cNvPr id="383" name="Google Shape;383;p12"/>
          <p:cNvSpPr txBox="1">
            <a:spLocks noGrp="1"/>
          </p:cNvSpPr>
          <p:nvPr>
            <p:ph type="body" idx="1"/>
          </p:nvPr>
        </p:nvSpPr>
        <p:spPr>
          <a:xfrm>
            <a:off x="216375" y="1600198"/>
            <a:ext cx="7315200" cy="18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</a:t>
            </a:r>
            <a:r>
              <a:rPr lang="en-US" b="1" dirty="0"/>
              <a:t>   </a:t>
            </a:r>
            <a:r>
              <a:rPr lang="en-US" dirty="0"/>
              <a:t> Consider two goals: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A: Predict GMAT score using GPA and work experience.</a:t>
            </a:r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B: Predict MBA admission using GMAT, GPA and work experience.</a:t>
            </a:r>
            <a:endParaRPr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</p:txBody>
      </p:sp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82753BE-286D-4199-96CD-58A0291A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40" y="844061"/>
            <a:ext cx="5213085" cy="5169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757A2-BA16-49F8-8F55-EBBDE3ED02A0}"/>
              </a:ext>
            </a:extLst>
          </p:cNvPr>
          <p:cNvSpPr txBox="1"/>
          <p:nvPr/>
        </p:nvSpPr>
        <p:spPr>
          <a:xfrm>
            <a:off x="487680" y="3865750"/>
            <a:ext cx="511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Can you use linear regression for A? </a:t>
            </a:r>
            <a:r>
              <a:rPr lang="en-US" b="1" dirty="0">
                <a:solidFill>
                  <a:srgbClr val="FF0000"/>
                </a:solidFill>
              </a:rPr>
              <a:t>Probably OK.</a:t>
            </a:r>
          </a:p>
          <a:p>
            <a:endParaRPr lang="en-US" dirty="0"/>
          </a:p>
          <a:p>
            <a:r>
              <a:rPr lang="en-US" dirty="0"/>
              <a:t>Q: Can you use linear regression for B? </a:t>
            </a:r>
            <a:r>
              <a:rPr lang="en-US" b="1" dirty="0">
                <a:solidFill>
                  <a:srgbClr val="FF0000"/>
                </a:solidFill>
              </a:rPr>
              <a:t>Definitely NOT.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/>
              <p:nvPr/>
            </p:nvSpPr>
            <p:spPr>
              <a:xfrm>
                <a:off x="487680" y="5171087"/>
                <a:ext cx="5428089" cy="1401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Explanation</a:t>
                </a:r>
                <a:r>
                  <a:rPr lang="en-US" dirty="0"/>
                  <a:t>: MBA admission is a binary variable 0 (not) or 1 (yes).</a:t>
                </a:r>
              </a:p>
              <a:p>
                <a:endParaRPr lang="en-US" dirty="0"/>
              </a:p>
              <a:p>
                <a:r>
                  <a:rPr lang="en-US" b="0" i="0" dirty="0">
                    <a:latin typeface="+mj-lt"/>
                  </a:rPr>
                  <a:t>The model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NOT suitable when Y takes only two values 0 or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5171087"/>
                <a:ext cx="5428089" cy="1401602"/>
              </a:xfrm>
              <a:prstGeom prst="rect">
                <a:avLst/>
              </a:prstGeom>
              <a:blipFill>
                <a:blip r:embed="rId4"/>
                <a:stretch>
                  <a:fillRect l="-337" t="-435" b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0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idea</a:t>
            </a:r>
            <a:endParaRPr dirty="0"/>
          </a:p>
        </p:txBody>
      </p:sp>
      <p:sp>
        <p:nvSpPr>
          <p:cNvPr id="393" name="Google Shape;393;p1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/>
              <p:nvPr/>
            </p:nvSpPr>
            <p:spPr>
              <a:xfrm>
                <a:off x="487680" y="988464"/>
                <a:ext cx="5296894" cy="698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/>
                  <a:t>Q: how do we modify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(∗)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to account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Idea</a:t>
                </a:r>
                <a:r>
                  <a:rPr lang="en-US" sz="1600" dirty="0"/>
                  <a:t>: view Y as a </a:t>
                </a:r>
                <a:r>
                  <a:rPr lang="en-US" sz="1600" dirty="0">
                    <a:solidFill>
                      <a:srgbClr val="FF0000"/>
                    </a:solidFill>
                  </a:rPr>
                  <a:t>Bernoulli random number</a:t>
                </a:r>
                <a:r>
                  <a:rPr lang="en-US" sz="1600" dirty="0"/>
                  <a:t>, with 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(probability of Y taking value 1).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solidFill>
                      <a:srgbClr val="FF0000"/>
                    </a:solidFill>
                  </a:rPr>
                  <a:t>Good news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is continuous number! 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chemeClr val="accent5">
                        <a:lumMod val="75000"/>
                      </a:schemeClr>
                    </a:solidFill>
                  </a:rPr>
                  <a:t>How about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(can skip random error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600" dirty="0"/>
                  <a:t> since randomness is already modeled in </a:t>
                </a:r>
                <a:r>
                  <a:rPr lang="en-US" sz="1600" dirty="0">
                    <a:solidFill>
                      <a:srgbClr val="FF0000"/>
                    </a:solidFill>
                  </a:rPr>
                  <a:t>Bernoulli random number</a:t>
                </a:r>
                <a:r>
                  <a:rPr lang="en-US" sz="1600" dirty="0"/>
                  <a:t> Y).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solidFill>
                      <a:schemeClr val="accent4"/>
                    </a:solidFill>
                  </a:rPr>
                  <a:t>Bad news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is </a:t>
                </a:r>
                <a:r>
                  <a:rPr lang="en-US" sz="1600" b="1" dirty="0">
                    <a:solidFill>
                      <a:schemeClr val="tx2">
                        <a:lumMod val="10000"/>
                      </a:schemeClr>
                    </a:solidFill>
                  </a:rPr>
                  <a:t>restricted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within interval [0,1]. No guarantee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within this range!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ln>
                      <a:solidFill>
                        <a:srgbClr val="FF0000"/>
                      </a:solidFill>
                    </a:ln>
                    <a:solidFill>
                      <a:schemeClr val="tx1">
                        <a:lumMod val="90000"/>
                        <a:lumOff val="10000"/>
                      </a:schemeClr>
                    </a:solidFill>
                    <a:effectLst>
                      <a:reflection blurRad="6350" stA="55000" endA="300" endPos="45500" dir="5400000" sy="-100000" algn="bl" rotWithShape="0"/>
                    </a:effectLst>
                  </a:rPr>
                  <a:t>A smart idea</a:t>
                </a:r>
                <a:r>
                  <a:rPr lang="en-US" sz="1600" b="1" dirty="0">
                    <a:ln>
                      <a:solidFill>
                        <a:srgbClr val="FF0000"/>
                      </a:solidFill>
                    </a:ln>
                    <a:effectLst>
                      <a:reflection blurRad="6350" stA="55000" endA="300" endPos="45500" dir="5400000" sy="-100000" algn="bl" rotWithShape="0"/>
                    </a:effectLst>
                  </a:rPr>
                  <a:t>: 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introduce a function </a:t>
                </a:r>
                <a:r>
                  <a:rPr lang="en-US" sz="1600" dirty="0">
                    <a:solidFill>
                      <a:srgbClr val="FF0000"/>
                    </a:solidFill>
                  </a:rPr>
                  <a:t>g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mapping from whole real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−∞, +∞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to [0,1] . Replace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r>
                  <a:rPr lang="en-US" sz="1600" dirty="0"/>
                  <a:t> by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dirty="0"/>
                  <a:t> 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988464"/>
                <a:ext cx="5296894" cy="6987747"/>
              </a:xfrm>
              <a:prstGeom prst="rect">
                <a:avLst/>
              </a:prstGeom>
              <a:blipFill>
                <a:blip r:embed="rId3"/>
                <a:stretch>
                  <a:fillRect l="-575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8068488-C242-475D-BAFD-8079DC69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28" y="988464"/>
            <a:ext cx="5423093" cy="360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D9746-A494-4C0D-96D9-5F973498A6B2}"/>
                  </a:ext>
                </a:extLst>
              </p:cNvPr>
              <p:cNvSpPr txBox="1"/>
              <p:nvPr/>
            </p:nvSpPr>
            <p:spPr>
              <a:xfrm>
                <a:off x="6595799" y="4594603"/>
                <a:ext cx="5423094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popular choice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: logistic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D9746-A494-4C0D-96D9-5F973498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99" y="4594603"/>
                <a:ext cx="5423094" cy="902555"/>
              </a:xfrm>
              <a:prstGeom prst="rect">
                <a:avLst/>
              </a:prstGeom>
              <a:blipFill>
                <a:blip r:embed="rId5"/>
                <a:stretch>
                  <a:fillRect l="-1011"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744BCB9-32D1-4AB4-85E8-BB66EB8D3406}"/>
              </a:ext>
            </a:extLst>
          </p:cNvPr>
          <p:cNvCxnSpPr/>
          <p:nvPr/>
        </p:nvCxnSpPr>
        <p:spPr>
          <a:xfrm flipV="1">
            <a:off x="4949687" y="5287617"/>
            <a:ext cx="3588026" cy="1113183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AA08F5-16C1-4C8A-9210-18B899F1E070}"/>
              </a:ext>
            </a:extLst>
          </p:cNvPr>
          <p:cNvSpPr txBox="1"/>
          <p:nvPr/>
        </p:nvSpPr>
        <p:spPr>
          <a:xfrm>
            <a:off x="7093278" y="6207323"/>
            <a:ext cx="3092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Logistic regression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773DF-2078-4EC2-A685-FA6F975185A6}"/>
              </a:ext>
            </a:extLst>
          </p:cNvPr>
          <p:cNvCxnSpPr/>
          <p:nvPr/>
        </p:nvCxnSpPr>
        <p:spPr>
          <a:xfrm>
            <a:off x="6743700" y="5844208"/>
            <a:ext cx="501926" cy="36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0405-8848-4A00-B2CA-B3FCBF48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B94E1-55D5-4DA7-845D-21C9392BA9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30943" y="1993812"/>
                <a:ext cx="5369331" cy="3876215"/>
              </a:xfrm>
            </p:spPr>
            <p:txBody>
              <a:bodyPr/>
              <a:lstStyle/>
              <a:p>
                <a:r>
                  <a:rPr lang="en-US" dirty="0"/>
                  <a:t>Fitting (training) logistic model with data is again based on optimizing an </a:t>
                </a:r>
                <a:r>
                  <a:rPr lang="en-US" dirty="0">
                    <a:solidFill>
                      <a:srgbClr val="FF0000"/>
                    </a:solidFill>
                  </a:rPr>
                  <a:t>objective function, </a:t>
                </a:r>
                <a:r>
                  <a:rPr lang="en-US" dirty="0">
                    <a:solidFill>
                      <a:schemeClr val="tx1"/>
                    </a:solidFill>
                  </a:rPr>
                  <a:t>known as the likelihood function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trained model, namely, estimated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a new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one can predict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𝑏𝑦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Based on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one can do binary classification: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&gt;0.5 --&gt; label new Y as 1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&lt;0.5 --&gt; label new Y as 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B94E1-55D5-4DA7-845D-21C9392BA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0943" y="1993812"/>
                <a:ext cx="5369331" cy="3876215"/>
              </a:xfrm>
              <a:blipFill>
                <a:blip r:embed="rId2"/>
                <a:stretch>
                  <a:fillRect l="-341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AD040-B97F-483B-9C40-A8574F675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2E83F-9538-4435-AC06-1544275B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0" y="821270"/>
            <a:ext cx="5847309" cy="3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9C26F-7A62-4C7E-AE0D-14525F741F9F}"/>
                  </a:ext>
                </a:extLst>
              </p:cNvPr>
              <p:cNvSpPr txBox="1"/>
              <p:nvPr/>
            </p:nvSpPr>
            <p:spPr>
              <a:xfrm>
                <a:off x="444179" y="1092480"/>
                <a:ext cx="6462407" cy="555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Logistic regression model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logistic function.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9C26F-7A62-4C7E-AE0D-14525F74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79" y="1092480"/>
                <a:ext cx="6462407" cy="555217"/>
              </a:xfrm>
              <a:prstGeom prst="rect">
                <a:avLst/>
              </a:prstGeom>
              <a:blipFill>
                <a:blip r:embed="rId4"/>
                <a:stretch>
                  <a:fillRect l="-283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9609C-9806-42CE-A334-3DFBDE84F946}"/>
                  </a:ext>
                </a:extLst>
              </p:cNvPr>
              <p:cNvSpPr txBox="1"/>
              <p:nvPr/>
            </p:nvSpPr>
            <p:spPr>
              <a:xfrm>
                <a:off x="6211613" y="5082623"/>
                <a:ext cx="429873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Fitting logistic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p = probability of passing test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= hours studied</a:t>
                </a:r>
              </a:p>
              <a:p>
                <a:r>
                  <a:rPr lang="en-US" altLang="zh-CN" dirty="0"/>
                  <a:t>Y= 0 (fail) or 1 (pass)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9609C-9806-42CE-A334-3DFBDE84F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13" y="5082623"/>
                <a:ext cx="4298731" cy="1169551"/>
              </a:xfrm>
              <a:prstGeom prst="rect">
                <a:avLst/>
              </a:prstGeom>
              <a:blipFill>
                <a:blip r:embed="rId5"/>
                <a:stretch>
                  <a:fillRect l="-426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88D9FFF-3348-4B14-8CFE-11F85119B59C}"/>
              </a:ext>
            </a:extLst>
          </p:cNvPr>
          <p:cNvSpPr txBox="1"/>
          <p:nvPr/>
        </p:nvSpPr>
        <p:spPr>
          <a:xfrm>
            <a:off x="8923283" y="2354317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C581E-80F1-4D42-ACAF-2D2B9BAB5E22}"/>
              </a:ext>
            </a:extLst>
          </p:cNvPr>
          <p:cNvSpPr txBox="1"/>
          <p:nvPr/>
        </p:nvSpPr>
        <p:spPr>
          <a:xfrm>
            <a:off x="7438991" y="2609680"/>
            <a:ext cx="275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9AE491-924B-4458-9BEA-94679AE6ADC2}"/>
              </a:ext>
            </a:extLst>
          </p:cNvPr>
          <p:cNvCxnSpPr/>
          <p:nvPr/>
        </p:nvCxnSpPr>
        <p:spPr>
          <a:xfrm flipV="1">
            <a:off x="8061852" y="1127255"/>
            <a:ext cx="262758" cy="3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050A48-215C-46C2-818D-C3C4147F4C12}"/>
              </a:ext>
            </a:extLst>
          </p:cNvPr>
          <p:cNvSpPr txBox="1"/>
          <p:nvPr/>
        </p:nvSpPr>
        <p:spPr>
          <a:xfrm>
            <a:off x="6783419" y="1394463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training data point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2CE27-B320-40F1-9281-FED1ED24AB43}"/>
              </a:ext>
            </a:extLst>
          </p:cNvPr>
          <p:cNvCxnSpPr/>
          <p:nvPr/>
        </p:nvCxnSpPr>
        <p:spPr>
          <a:xfrm>
            <a:off x="6783419" y="2284767"/>
            <a:ext cx="4283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7DAECA-50A4-45EE-98EF-E9AE7861FB05}"/>
                  </a:ext>
                </a:extLst>
              </p14:cNvPr>
              <p14:cNvContentPartPr/>
              <p14:nvPr/>
            </p14:nvContentPartPr>
            <p14:xfrm>
              <a:off x="9479876" y="391984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7DAECA-50A4-45EE-98EF-E9AE7861FB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1236" y="39112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AC581E-0C3B-4A8D-B878-620D63081589}"/>
                  </a:ext>
                </a:extLst>
              </p14:cNvPr>
              <p14:cNvContentPartPr/>
              <p14:nvPr/>
            </p14:nvContentPartPr>
            <p14:xfrm>
              <a:off x="9543236" y="388816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AC581E-0C3B-4A8D-B878-620D630815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0236" y="382552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89482A-6E91-420D-A4E4-EC41C2A3C7D4}"/>
              </a:ext>
            </a:extLst>
          </p:cNvPr>
          <p:cNvCxnSpPr/>
          <p:nvPr/>
        </p:nvCxnSpPr>
        <p:spPr>
          <a:xfrm flipH="1">
            <a:off x="9669517" y="3429000"/>
            <a:ext cx="746235" cy="37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06D6F8-E4C0-41C8-9C48-1B64D71D9C73}"/>
              </a:ext>
            </a:extLst>
          </p:cNvPr>
          <p:cNvSpPr txBox="1"/>
          <p:nvPr/>
        </p:nvSpPr>
        <p:spPr>
          <a:xfrm>
            <a:off x="10037397" y="3093077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new x value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3E707-1B04-4B08-9520-26C8A8626368}"/>
              </a:ext>
            </a:extLst>
          </p:cNvPr>
          <p:cNvCxnSpPr/>
          <p:nvPr/>
        </p:nvCxnSpPr>
        <p:spPr>
          <a:xfrm flipV="1">
            <a:off x="9543236" y="1277760"/>
            <a:ext cx="360" cy="264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90D993-00BE-48E7-9E90-C331F9F505D8}"/>
              </a:ext>
            </a:extLst>
          </p:cNvPr>
          <p:cNvCxnSpPr/>
          <p:nvPr/>
        </p:nvCxnSpPr>
        <p:spPr>
          <a:xfrm flipH="1">
            <a:off x="6783779" y="1288270"/>
            <a:ext cx="2759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F97A71-AD07-4A82-929D-7B458EF414D3}"/>
              </a:ext>
            </a:extLst>
          </p:cNvPr>
          <p:cNvGrpSpPr/>
          <p:nvPr/>
        </p:nvGrpSpPr>
        <p:grpSpPr>
          <a:xfrm>
            <a:off x="6737036" y="1292206"/>
            <a:ext cx="360" cy="360"/>
            <a:chOff x="6737036" y="129220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649BD6-7321-431B-9AE9-D872C398F1D8}"/>
                    </a:ext>
                  </a:extLst>
                </p14:cNvPr>
                <p14:cNvContentPartPr/>
                <p14:nvPr/>
              </p14:nvContentPartPr>
              <p14:xfrm>
                <a:off x="6737036" y="129220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649BD6-7321-431B-9AE9-D872C398F1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4396" y="1229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E7121F-01EA-4575-9980-5B300471E477}"/>
                    </a:ext>
                  </a:extLst>
                </p14:cNvPr>
                <p14:cNvContentPartPr/>
                <p14:nvPr/>
              </p14:nvContentPartPr>
              <p14:xfrm>
                <a:off x="6737036" y="129220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E7121F-01EA-4575-9980-5B300471E4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4396" y="1229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A2BD6CA8-CFD7-4321-9F9F-96E9F339DDEC}"/>
              </a:ext>
            </a:extLst>
          </p:cNvPr>
          <p:cNvCxnSpPr/>
          <p:nvPr/>
        </p:nvCxnSpPr>
        <p:spPr>
          <a:xfrm flipV="1">
            <a:off x="6783419" y="588579"/>
            <a:ext cx="468719" cy="68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0EC07CA-9D25-4CE1-882A-2ACB7E433EC2}"/>
              </a:ext>
            </a:extLst>
          </p:cNvPr>
          <p:cNvSpPr txBox="1"/>
          <p:nvPr/>
        </p:nvSpPr>
        <p:spPr>
          <a:xfrm>
            <a:off x="6604445" y="33960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p for new x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C19CD836-BCC1-4C34-8079-B574A9F76BBE}"/>
              </a:ext>
            </a:extLst>
          </p:cNvPr>
          <p:cNvCxnSpPr/>
          <p:nvPr/>
        </p:nvCxnSpPr>
        <p:spPr>
          <a:xfrm>
            <a:off x="8818179" y="2284767"/>
            <a:ext cx="0" cy="160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96DAD1B7-8BBE-45AE-8D74-BB67B85BB8BD}"/>
                  </a:ext>
                </a:extLst>
              </p14:cNvPr>
              <p14:cNvContentPartPr/>
              <p14:nvPr/>
            </p14:nvContentPartPr>
            <p14:xfrm>
              <a:off x="8817836" y="3898966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96DAD1B7-8BBE-45AE-8D74-BB67B85BB8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55196" y="383632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34" name="TextBox 1033">
            <a:extLst>
              <a:ext uri="{FF2B5EF4-FFF2-40B4-BE49-F238E27FC236}">
                <a16:creationId xmlns:a16="http://schemas.microsoft.com/office/drawing/2014/main" id="{5EBCBB15-94A8-43D7-86AD-70B69110C3D5}"/>
              </a:ext>
            </a:extLst>
          </p:cNvPr>
          <p:cNvSpPr txBox="1"/>
          <p:nvPr/>
        </p:nvSpPr>
        <p:spPr>
          <a:xfrm flipH="1">
            <a:off x="6952305" y="4400960"/>
            <a:ext cx="125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boundary</a:t>
            </a: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F47596AD-047A-486A-B89A-3D1B1947B4B3}"/>
              </a:ext>
            </a:extLst>
          </p:cNvPr>
          <p:cNvCxnSpPr>
            <a:cxnSpLocks/>
          </p:cNvCxnSpPr>
          <p:nvPr/>
        </p:nvCxnSpPr>
        <p:spPr>
          <a:xfrm flipV="1">
            <a:off x="8050666" y="3931919"/>
            <a:ext cx="703471" cy="54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Generalized Linear Models</a:t>
            </a:r>
            <a:endParaRPr dirty="0"/>
          </a:p>
        </p:txBody>
      </p:sp>
      <p:sp>
        <p:nvSpPr>
          <p:cNvPr id="560" name="Google Shape;560;p1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7E6AE-ED86-448C-9F31-52EF70DD8F6F}"/>
              </a:ext>
            </a:extLst>
          </p:cNvPr>
          <p:cNvSpPr txBox="1"/>
          <p:nvPr/>
        </p:nvSpPr>
        <p:spPr>
          <a:xfrm>
            <a:off x="487680" y="1759035"/>
            <a:ext cx="1153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Linear and logistic regression models belong to a large class of models known as  </a:t>
            </a:r>
            <a:r>
              <a:rPr lang="en-US" sz="1800" dirty="0">
                <a:solidFill>
                  <a:srgbClr val="FF0000"/>
                </a:solidFill>
              </a:rPr>
              <a:t>Generalized Linear Models.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65784-3132-49D4-8EE7-CDA185B348FB}"/>
                  </a:ext>
                </a:extLst>
              </p:cNvPr>
              <p:cNvSpPr txBox="1"/>
              <p:nvPr/>
            </p:nvSpPr>
            <p:spPr>
              <a:xfrm>
                <a:off x="3415862" y="3612634"/>
                <a:ext cx="6096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Mean of 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65784-3132-49D4-8EE7-CDA185B3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62" y="3612634"/>
                <a:ext cx="6096000" cy="410497"/>
              </a:xfrm>
              <a:prstGeom prst="rect">
                <a:avLst/>
              </a:prstGeom>
              <a:blipFill>
                <a:blip r:embed="rId3"/>
                <a:stretch>
                  <a:fillRect l="-800" t="-447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Generalized Linear Models</a:t>
            </a:r>
            <a:endParaRPr dirty="0"/>
          </a:p>
        </p:txBody>
      </p:sp>
      <p:sp>
        <p:nvSpPr>
          <p:cNvPr id="409" name="Google Shape;409;p1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10" name="Google Shape;410;p15"/>
          <p:cNvSpPr txBox="1"/>
          <p:nvPr/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2021544" y="2259321"/>
            <a:ext cx="560717" cy="53483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3640434" y="1844683"/>
            <a:ext cx="560717" cy="53483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14" name="Google Shape;414;p15"/>
          <p:cNvCxnSpPr>
            <a:stCxn id="411" idx="6"/>
            <a:endCxn id="413" idx="2"/>
          </p:cNvCxnSpPr>
          <p:nvPr/>
        </p:nvCxnSpPr>
        <p:spPr>
          <a:xfrm>
            <a:off x="2582262" y="1844683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15"/>
          <p:cNvCxnSpPr>
            <a:stCxn id="412" idx="6"/>
            <a:endCxn id="413" idx="2"/>
          </p:cNvCxnSpPr>
          <p:nvPr/>
        </p:nvCxnSpPr>
        <p:spPr>
          <a:xfrm rot="10800000" flipH="1">
            <a:off x="2582261" y="2112140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15"/>
          <p:cNvSpPr txBox="1"/>
          <p:nvPr/>
        </p:nvSpPr>
        <p:spPr>
          <a:xfrm rot="894691">
            <a:off x="2603927" y="1705945"/>
            <a:ext cx="833517" cy="2774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7" name="Google Shape;417;p15"/>
          <p:cNvSpPr txBox="1"/>
          <p:nvPr/>
        </p:nvSpPr>
        <p:spPr>
          <a:xfrm rot="-1285021">
            <a:off x="2564110" y="2085334"/>
            <a:ext cx="833517" cy="2774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2021544" y="4696720"/>
            <a:ext cx="560717" cy="534838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15"/>
          <p:cNvCxnSpPr>
            <a:stCxn id="420" idx="6"/>
            <a:endCxn id="422" idx="2"/>
          </p:cNvCxnSpPr>
          <p:nvPr/>
        </p:nvCxnSpPr>
        <p:spPr>
          <a:xfrm>
            <a:off x="2582262" y="4282082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15"/>
          <p:cNvCxnSpPr>
            <a:stCxn id="421" idx="6"/>
            <a:endCxn id="422" idx="2"/>
          </p:cNvCxnSpPr>
          <p:nvPr/>
        </p:nvCxnSpPr>
        <p:spPr>
          <a:xfrm rot="10800000" flipH="1">
            <a:off x="2582261" y="4549539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5" name="Google Shape;425;p15"/>
          <p:cNvSpPr txBox="1"/>
          <p:nvPr/>
        </p:nvSpPr>
        <p:spPr>
          <a:xfrm rot="894691">
            <a:off x="2603927" y="4143344"/>
            <a:ext cx="833517" cy="27747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 rot="-1285021">
            <a:off x="2564110" y="4522733"/>
            <a:ext cx="833517" cy="2774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7" name="Google Shape;427;p15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"/>
          <p:cNvSpPr txBox="1"/>
          <p:nvPr/>
        </p:nvSpPr>
        <p:spPr>
          <a:xfrm>
            <a:off x="3499144" y="3955155"/>
            <a:ext cx="845438" cy="3032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4960057" y="4267654"/>
            <a:ext cx="560717" cy="534838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1" name="Google Shape;431;p15"/>
          <p:cNvCxnSpPr>
            <a:stCxn id="422" idx="6"/>
            <a:endCxn id="430" idx="2"/>
          </p:cNvCxnSpPr>
          <p:nvPr/>
        </p:nvCxnSpPr>
        <p:spPr>
          <a:xfrm flipV="1">
            <a:off x="4201151" y="4535073"/>
            <a:ext cx="758906" cy="14428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2" name="Google Shape;432;p15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 txBox="1"/>
          <p:nvPr/>
        </p:nvSpPr>
        <p:spPr>
          <a:xfrm>
            <a:off x="95308" y="1893437"/>
            <a:ext cx="1679899" cy="78871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4363" r="-43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7631246" y="2699899"/>
            <a:ext cx="560717" cy="534838"/>
          </a:xfrm>
          <a:prstGeom prst="ellipse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15"/>
          <p:cNvCxnSpPr>
            <a:stCxn id="435" idx="6"/>
            <a:endCxn id="437" idx="2"/>
          </p:cNvCxnSpPr>
          <p:nvPr/>
        </p:nvCxnSpPr>
        <p:spPr>
          <a:xfrm>
            <a:off x="8191964" y="2285261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9" name="Google Shape;439;p15"/>
          <p:cNvCxnSpPr>
            <a:stCxn id="436" idx="6"/>
            <a:endCxn id="437" idx="2"/>
          </p:cNvCxnSpPr>
          <p:nvPr/>
        </p:nvCxnSpPr>
        <p:spPr>
          <a:xfrm rot="10800000" flipH="1">
            <a:off x="8191963" y="2552718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15"/>
          <p:cNvSpPr txBox="1"/>
          <p:nvPr/>
        </p:nvSpPr>
        <p:spPr>
          <a:xfrm>
            <a:off x="8127403" y="1745209"/>
            <a:ext cx="833517" cy="2774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73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1" name="Google Shape;441;p15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10550400" y="2287794"/>
            <a:ext cx="560717" cy="534838"/>
          </a:xfrm>
          <a:prstGeom prst="ellipse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44" name="Google Shape;444;p15"/>
          <p:cNvCxnSpPr>
            <a:stCxn id="437" idx="6"/>
            <a:endCxn id="443" idx="2"/>
          </p:cNvCxnSpPr>
          <p:nvPr/>
        </p:nvCxnSpPr>
        <p:spPr>
          <a:xfrm>
            <a:off x="9810853" y="2552680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5" name="Google Shape;445;p15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15"/>
          <p:cNvCxnSpPr>
            <a:stCxn id="436" idx="6"/>
            <a:endCxn id="447" idx="2"/>
          </p:cNvCxnSpPr>
          <p:nvPr/>
        </p:nvCxnSpPr>
        <p:spPr>
          <a:xfrm>
            <a:off x="8191963" y="2967318"/>
            <a:ext cx="1088100" cy="3852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p15"/>
          <p:cNvCxnSpPr>
            <a:stCxn id="436" idx="6"/>
            <a:endCxn id="446" idx="2"/>
          </p:cNvCxnSpPr>
          <p:nvPr/>
        </p:nvCxnSpPr>
        <p:spPr>
          <a:xfrm rot="10800000" flipH="1">
            <a:off x="8191963" y="1852218"/>
            <a:ext cx="1056900" cy="1115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Google Shape;451;p15"/>
          <p:cNvCxnSpPr>
            <a:stCxn id="435" idx="6"/>
            <a:endCxn id="447" idx="2"/>
          </p:cNvCxnSpPr>
          <p:nvPr/>
        </p:nvCxnSpPr>
        <p:spPr>
          <a:xfrm>
            <a:off x="8191964" y="2285261"/>
            <a:ext cx="1088100" cy="106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15"/>
          <p:cNvCxnSpPr>
            <a:stCxn id="435" idx="6"/>
            <a:endCxn id="446" idx="2"/>
          </p:cNvCxnSpPr>
          <p:nvPr/>
        </p:nvCxnSpPr>
        <p:spPr>
          <a:xfrm rot="10800000" flipH="1">
            <a:off x="8191964" y="1852361"/>
            <a:ext cx="1056900" cy="43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3" name="Google Shape;453;p15"/>
          <p:cNvCxnSpPr>
            <a:stCxn id="448" idx="6"/>
            <a:endCxn id="443" idx="2"/>
          </p:cNvCxnSpPr>
          <p:nvPr/>
        </p:nvCxnSpPr>
        <p:spPr>
          <a:xfrm>
            <a:off x="9809605" y="1057897"/>
            <a:ext cx="740700" cy="149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15"/>
          <p:cNvCxnSpPr>
            <a:stCxn id="446" idx="6"/>
            <a:endCxn id="443" idx="2"/>
          </p:cNvCxnSpPr>
          <p:nvPr/>
        </p:nvCxnSpPr>
        <p:spPr>
          <a:xfrm>
            <a:off x="9809606" y="1852368"/>
            <a:ext cx="740700" cy="70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5" name="Google Shape;455;p15"/>
          <p:cNvCxnSpPr>
            <a:stCxn id="447" idx="6"/>
            <a:endCxn id="443" idx="2"/>
          </p:cNvCxnSpPr>
          <p:nvPr/>
        </p:nvCxnSpPr>
        <p:spPr>
          <a:xfrm rot="10800000" flipH="1">
            <a:off x="9840892" y="2555304"/>
            <a:ext cx="709500" cy="79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6" name="Google Shape;456;p15"/>
          <p:cNvSpPr txBox="1"/>
          <p:nvPr/>
        </p:nvSpPr>
        <p:spPr>
          <a:xfrm>
            <a:off x="10169187" y="1675939"/>
            <a:ext cx="833517" cy="27747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7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7" name="Google Shape;457;p15"/>
          <p:cNvSpPr txBox="1"/>
          <p:nvPr/>
        </p:nvSpPr>
        <p:spPr>
          <a:xfrm>
            <a:off x="8109868" y="-62053"/>
            <a:ext cx="2838756" cy="78871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15"/>
          <p:cNvSpPr/>
          <p:nvPr/>
        </p:nvSpPr>
        <p:spPr>
          <a:xfrm rot="-2419258">
            <a:off x="5565695" y="3342204"/>
            <a:ext cx="1945308" cy="543965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2908473" y="3273469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74577" y="1402763"/>
            <a:ext cx="7376592" cy="2548372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/>
          <p:nvPr/>
        </p:nvSpPr>
        <p:spPr>
          <a:xfrm>
            <a:off x="9331126" y="4289240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5"/>
          <p:cNvGrpSpPr/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463" name="Google Shape;463;p1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15"/>
            <p:cNvCxnSpPr>
              <a:stCxn id="463" idx="6"/>
              <a:endCxn id="465" idx="2"/>
            </p:cNvCxnSpPr>
            <p:nvPr/>
          </p:nvCxnSpPr>
          <p:spPr>
            <a:xfrm>
              <a:off x="4824068" y="3211937"/>
              <a:ext cx="9786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7" name="Google Shape;467;p15"/>
            <p:cNvCxnSpPr>
              <a:stCxn id="464" idx="6"/>
              <a:endCxn id="465" idx="2"/>
            </p:cNvCxnSpPr>
            <p:nvPr/>
          </p:nvCxnSpPr>
          <p:spPr>
            <a:xfrm>
              <a:off x="4824067" y="3893994"/>
              <a:ext cx="9786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68" name="Google Shape;468;p15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" name="Google Shape;469;p15"/>
            <p:cNvCxnSpPr>
              <a:stCxn id="465" idx="6"/>
              <a:endCxn id="468" idx="2"/>
            </p:cNvCxnSpPr>
            <p:nvPr/>
          </p:nvCxnSpPr>
          <p:spPr>
            <a:xfrm>
              <a:off x="6363527" y="3893994"/>
              <a:ext cx="739500" cy="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70" name="Google Shape;470;p15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" name="Google Shape;473;p15"/>
            <p:cNvCxnSpPr>
              <a:stCxn id="464" idx="6"/>
              <a:endCxn id="471" idx="2"/>
            </p:cNvCxnSpPr>
            <p:nvPr/>
          </p:nvCxnSpPr>
          <p:spPr>
            <a:xfrm>
              <a:off x="4824067" y="3893994"/>
              <a:ext cx="10089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4" name="Google Shape;474;p15"/>
            <p:cNvCxnSpPr>
              <a:stCxn id="464" idx="6"/>
              <a:endCxn id="470" idx="2"/>
            </p:cNvCxnSpPr>
            <p:nvPr/>
          </p:nvCxnSpPr>
          <p:spPr>
            <a:xfrm rot="10800000" flipH="1">
              <a:off x="4824067" y="3193794"/>
              <a:ext cx="9774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5" name="Google Shape;475;p15"/>
            <p:cNvCxnSpPr>
              <a:stCxn id="463" idx="6"/>
              <a:endCxn id="471" idx="2"/>
            </p:cNvCxnSpPr>
            <p:nvPr/>
          </p:nvCxnSpPr>
          <p:spPr>
            <a:xfrm>
              <a:off x="4824068" y="3211937"/>
              <a:ext cx="10089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6" name="Google Shape;476;p15"/>
            <p:cNvCxnSpPr>
              <a:stCxn id="463" idx="6"/>
              <a:endCxn id="470" idx="2"/>
            </p:cNvCxnSpPr>
            <p:nvPr/>
          </p:nvCxnSpPr>
          <p:spPr>
            <a:xfrm rot="10800000" flipH="1">
              <a:off x="4824068" y="3193637"/>
              <a:ext cx="9774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7" name="Google Shape;477;p15"/>
            <p:cNvCxnSpPr>
              <a:stCxn id="472" idx="6"/>
              <a:endCxn id="468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8" name="Google Shape;478;p15"/>
            <p:cNvCxnSpPr>
              <a:stCxn id="470" idx="6"/>
              <a:endCxn id="468" idx="2"/>
            </p:cNvCxnSpPr>
            <p:nvPr/>
          </p:nvCxnSpPr>
          <p:spPr>
            <a:xfrm>
              <a:off x="6362280" y="3193682"/>
              <a:ext cx="7407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9" name="Google Shape;479;p15"/>
            <p:cNvCxnSpPr>
              <a:stCxn id="471" idx="6"/>
              <a:endCxn id="468" idx="2"/>
            </p:cNvCxnSpPr>
            <p:nvPr/>
          </p:nvCxnSpPr>
          <p:spPr>
            <a:xfrm rot="10800000" flipH="1">
              <a:off x="6393566" y="3896618"/>
              <a:ext cx="709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80" name="Google Shape;480;p15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" name="Google Shape;495;p15"/>
            <p:cNvCxnSpPr>
              <a:stCxn id="487" idx="6"/>
              <a:endCxn id="472" idx="2"/>
            </p:cNvCxnSpPr>
            <p:nvPr/>
          </p:nvCxnSpPr>
          <p:spPr>
            <a:xfrm rot="10800000" flipH="1">
              <a:off x="4819503" y="2399079"/>
              <a:ext cx="9822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6" name="Google Shape;496;p15"/>
            <p:cNvCxnSpPr>
              <a:stCxn id="488" idx="6"/>
              <a:endCxn id="465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7" name="Google Shape;497;p15"/>
            <p:cNvCxnSpPr>
              <a:stCxn id="488" idx="6"/>
              <a:endCxn id="470" idx="2"/>
            </p:cNvCxnSpPr>
            <p:nvPr/>
          </p:nvCxnSpPr>
          <p:spPr>
            <a:xfrm rot="10800000" flipH="1">
              <a:off x="4819502" y="3193636"/>
              <a:ext cx="9822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8" name="Google Shape;498;p15"/>
            <p:cNvCxnSpPr>
              <a:stCxn id="486" idx="6"/>
              <a:endCxn id="471" idx="2"/>
            </p:cNvCxnSpPr>
            <p:nvPr/>
          </p:nvCxnSpPr>
          <p:spPr>
            <a:xfrm>
              <a:off x="4819502" y="2511625"/>
              <a:ext cx="10134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9" name="Google Shape;499;p15"/>
            <p:cNvCxnSpPr>
              <a:stCxn id="486" idx="6"/>
              <a:endCxn id="472" idx="2"/>
            </p:cNvCxnSpPr>
            <p:nvPr/>
          </p:nvCxnSpPr>
          <p:spPr>
            <a:xfrm rot="10800000" flipH="1">
              <a:off x="4819502" y="2399125"/>
              <a:ext cx="9822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0" name="Google Shape;500;p15"/>
            <p:cNvCxnSpPr>
              <a:stCxn id="485" idx="6"/>
              <a:endCxn id="472" idx="2"/>
            </p:cNvCxnSpPr>
            <p:nvPr/>
          </p:nvCxnSpPr>
          <p:spPr>
            <a:xfrm>
              <a:off x="4819503" y="1829568"/>
              <a:ext cx="9822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1" name="Google Shape;501;p15"/>
            <p:cNvCxnSpPr>
              <a:stCxn id="487" idx="6"/>
              <a:endCxn id="471" idx="2"/>
            </p:cNvCxnSpPr>
            <p:nvPr/>
          </p:nvCxnSpPr>
          <p:spPr>
            <a:xfrm>
              <a:off x="4819503" y="4688679"/>
              <a:ext cx="10134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2" name="Google Shape;502;p15"/>
            <p:cNvCxnSpPr>
              <a:stCxn id="464" idx="6"/>
              <a:endCxn id="472" idx="2"/>
            </p:cNvCxnSpPr>
            <p:nvPr/>
          </p:nvCxnSpPr>
          <p:spPr>
            <a:xfrm rot="10800000" flipH="1">
              <a:off x="4824067" y="2399094"/>
              <a:ext cx="9774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3" name="Google Shape;503;p15"/>
            <p:cNvCxnSpPr>
              <a:stCxn id="488" idx="6"/>
              <a:endCxn id="471" idx="2"/>
            </p:cNvCxnSpPr>
            <p:nvPr/>
          </p:nvCxnSpPr>
          <p:spPr>
            <a:xfrm rot="10800000" flipH="1">
              <a:off x="4819502" y="4693636"/>
              <a:ext cx="10134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4" name="Google Shape;504;p15"/>
            <p:cNvCxnSpPr>
              <a:stCxn id="488" idx="6"/>
              <a:endCxn id="465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5" name="Google Shape;505;p15"/>
            <p:cNvCxnSpPr>
              <a:stCxn id="487" idx="6"/>
              <a:endCxn id="470" idx="2"/>
            </p:cNvCxnSpPr>
            <p:nvPr/>
          </p:nvCxnSpPr>
          <p:spPr>
            <a:xfrm rot="10800000" flipH="1">
              <a:off x="4819503" y="3193779"/>
              <a:ext cx="9822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6" name="Google Shape;506;p15"/>
            <p:cNvCxnSpPr>
              <a:stCxn id="486" idx="6"/>
              <a:endCxn id="470" idx="2"/>
            </p:cNvCxnSpPr>
            <p:nvPr/>
          </p:nvCxnSpPr>
          <p:spPr>
            <a:xfrm>
              <a:off x="4819502" y="2511625"/>
              <a:ext cx="9822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7" name="Google Shape;507;p15"/>
            <p:cNvCxnSpPr>
              <a:stCxn id="485" idx="6"/>
              <a:endCxn id="470" idx="2"/>
            </p:cNvCxnSpPr>
            <p:nvPr/>
          </p:nvCxnSpPr>
          <p:spPr>
            <a:xfrm>
              <a:off x="4819503" y="1829568"/>
              <a:ext cx="9822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8" name="Google Shape;508;p15"/>
            <p:cNvCxnSpPr>
              <a:stCxn id="485" idx="6"/>
              <a:endCxn id="471" idx="2"/>
            </p:cNvCxnSpPr>
            <p:nvPr/>
          </p:nvCxnSpPr>
          <p:spPr>
            <a:xfrm>
              <a:off x="4819503" y="1829568"/>
              <a:ext cx="10134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9" name="Google Shape;509;p15"/>
            <p:cNvCxnSpPr>
              <a:stCxn id="486" idx="6"/>
              <a:endCxn id="465" idx="2"/>
            </p:cNvCxnSpPr>
            <p:nvPr/>
          </p:nvCxnSpPr>
          <p:spPr>
            <a:xfrm>
              <a:off x="4819502" y="2511625"/>
              <a:ext cx="983400" cy="138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0" name="Google Shape;510;p15"/>
            <p:cNvCxnSpPr>
              <a:stCxn id="463" idx="6"/>
              <a:endCxn id="472" idx="2"/>
            </p:cNvCxnSpPr>
            <p:nvPr/>
          </p:nvCxnSpPr>
          <p:spPr>
            <a:xfrm rot="10800000" flipH="1">
              <a:off x="4824068" y="2399237"/>
              <a:ext cx="9774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1" name="Google Shape;511;p15"/>
            <p:cNvCxnSpPr>
              <a:stCxn id="487" idx="6"/>
              <a:endCxn id="465" idx="2"/>
            </p:cNvCxnSpPr>
            <p:nvPr/>
          </p:nvCxnSpPr>
          <p:spPr>
            <a:xfrm rot="10800000" flipH="1">
              <a:off x="4819503" y="3893979"/>
              <a:ext cx="983400" cy="794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2" name="Google Shape;512;p15"/>
            <p:cNvCxnSpPr>
              <a:stCxn id="472" idx="6"/>
              <a:endCxn id="480" idx="2"/>
            </p:cNvCxnSpPr>
            <p:nvPr/>
          </p:nvCxnSpPr>
          <p:spPr>
            <a:xfrm>
              <a:off x="6362279" y="2399211"/>
              <a:ext cx="7407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3" name="Google Shape;513;p15"/>
            <p:cNvCxnSpPr>
              <a:stCxn id="472" idx="6"/>
              <a:endCxn id="468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4" name="Google Shape;514;p15"/>
            <p:cNvCxnSpPr>
              <a:stCxn id="470" idx="6"/>
              <a:endCxn id="480" idx="2"/>
            </p:cNvCxnSpPr>
            <p:nvPr/>
          </p:nvCxnSpPr>
          <p:spPr>
            <a:xfrm>
              <a:off x="6362280" y="3193682"/>
              <a:ext cx="7407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5" name="Google Shape;515;p15"/>
            <p:cNvCxnSpPr>
              <a:stCxn id="465" idx="6"/>
              <a:endCxn id="480" idx="2"/>
            </p:cNvCxnSpPr>
            <p:nvPr/>
          </p:nvCxnSpPr>
          <p:spPr>
            <a:xfrm rot="10800000" flipH="1">
              <a:off x="6363527" y="3193794"/>
              <a:ext cx="739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6" name="Google Shape;516;p15"/>
            <p:cNvCxnSpPr>
              <a:stCxn id="471" idx="6"/>
              <a:endCxn id="480" idx="2"/>
            </p:cNvCxnSpPr>
            <p:nvPr/>
          </p:nvCxnSpPr>
          <p:spPr>
            <a:xfrm rot="10800000" flipH="1">
              <a:off x="6393566" y="3193718"/>
              <a:ext cx="709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7" name="Google Shape;517;p15"/>
            <p:cNvCxnSpPr>
              <a:stCxn id="480" idx="6"/>
              <a:endCxn id="484" idx="2"/>
            </p:cNvCxnSpPr>
            <p:nvPr/>
          </p:nvCxnSpPr>
          <p:spPr>
            <a:xfrm rot="10800000" flipH="1">
              <a:off x="7663790" y="2399282"/>
              <a:ext cx="6030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8" name="Google Shape;518;p15"/>
            <p:cNvCxnSpPr>
              <a:stCxn id="480" idx="6"/>
              <a:endCxn id="482" idx="2"/>
            </p:cNvCxnSpPr>
            <p:nvPr/>
          </p:nvCxnSpPr>
          <p:spPr>
            <a:xfrm>
              <a:off x="7663790" y="3193682"/>
              <a:ext cx="6030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9" name="Google Shape;519;p15"/>
            <p:cNvCxnSpPr>
              <a:stCxn id="480" idx="6"/>
              <a:endCxn id="481" idx="2"/>
            </p:cNvCxnSpPr>
            <p:nvPr/>
          </p:nvCxnSpPr>
          <p:spPr>
            <a:xfrm>
              <a:off x="7663790" y="3193682"/>
              <a:ext cx="571800" cy="695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0" name="Google Shape;520;p15"/>
            <p:cNvCxnSpPr>
              <a:stCxn id="480" idx="6"/>
              <a:endCxn id="483" idx="2"/>
            </p:cNvCxnSpPr>
            <p:nvPr/>
          </p:nvCxnSpPr>
          <p:spPr>
            <a:xfrm>
              <a:off x="7663790" y="3193682"/>
              <a:ext cx="634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1" name="Google Shape;521;p15"/>
            <p:cNvCxnSpPr>
              <a:stCxn id="468" idx="6"/>
              <a:endCxn id="484" idx="2"/>
            </p:cNvCxnSpPr>
            <p:nvPr/>
          </p:nvCxnSpPr>
          <p:spPr>
            <a:xfrm rot="10800000" flipH="1">
              <a:off x="7663791" y="2399227"/>
              <a:ext cx="6030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2" name="Google Shape;522;p15"/>
            <p:cNvCxnSpPr>
              <a:stCxn id="468" idx="6"/>
              <a:endCxn id="482" idx="2"/>
            </p:cNvCxnSpPr>
            <p:nvPr/>
          </p:nvCxnSpPr>
          <p:spPr>
            <a:xfrm rot="10800000" flipH="1">
              <a:off x="7663791" y="3193627"/>
              <a:ext cx="6030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3" name="Google Shape;523;p15"/>
            <p:cNvCxnSpPr>
              <a:stCxn id="468" idx="6"/>
              <a:endCxn id="481" idx="2"/>
            </p:cNvCxnSpPr>
            <p:nvPr/>
          </p:nvCxnSpPr>
          <p:spPr>
            <a:xfrm rot="10800000" flipH="1">
              <a:off x="7663791" y="3889027"/>
              <a:ext cx="571800" cy="7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4" name="Google Shape;524;p15"/>
            <p:cNvCxnSpPr>
              <a:stCxn id="468" idx="6"/>
              <a:endCxn id="483" idx="2"/>
            </p:cNvCxnSpPr>
            <p:nvPr/>
          </p:nvCxnSpPr>
          <p:spPr>
            <a:xfrm>
              <a:off x="7663791" y="3896527"/>
              <a:ext cx="634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5" name="Google Shape;525;p15"/>
            <p:cNvCxnSpPr>
              <a:stCxn id="484" idx="6"/>
              <a:endCxn id="491" idx="2"/>
            </p:cNvCxnSpPr>
            <p:nvPr/>
          </p:nvCxnSpPr>
          <p:spPr>
            <a:xfrm rot="10800000" flipH="1">
              <a:off x="8827618" y="1829511"/>
              <a:ext cx="11637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6" name="Google Shape;526;p15"/>
            <p:cNvCxnSpPr>
              <a:stCxn id="484" idx="6"/>
              <a:endCxn id="492" idx="2"/>
            </p:cNvCxnSpPr>
            <p:nvPr/>
          </p:nvCxnSpPr>
          <p:spPr>
            <a:xfrm>
              <a:off x="8827618" y="2399211"/>
              <a:ext cx="11637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7" name="Google Shape;527;p15"/>
            <p:cNvCxnSpPr>
              <a:stCxn id="484" idx="6"/>
              <a:endCxn id="489" idx="2"/>
            </p:cNvCxnSpPr>
            <p:nvPr/>
          </p:nvCxnSpPr>
          <p:spPr>
            <a:xfrm>
              <a:off x="8827618" y="2399211"/>
              <a:ext cx="11685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8" name="Google Shape;528;p15"/>
            <p:cNvCxnSpPr>
              <a:stCxn id="484" idx="6"/>
              <a:endCxn id="490" idx="2"/>
            </p:cNvCxnSpPr>
            <p:nvPr/>
          </p:nvCxnSpPr>
          <p:spPr>
            <a:xfrm>
              <a:off x="8827618" y="2399211"/>
              <a:ext cx="11685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9" name="Google Shape;529;p15"/>
            <p:cNvCxnSpPr>
              <a:stCxn id="484" idx="6"/>
              <a:endCxn id="493" idx="2"/>
            </p:cNvCxnSpPr>
            <p:nvPr/>
          </p:nvCxnSpPr>
          <p:spPr>
            <a:xfrm>
              <a:off x="8827618" y="2399211"/>
              <a:ext cx="11637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0" name="Google Shape;530;p15"/>
            <p:cNvCxnSpPr>
              <a:stCxn id="484" idx="6"/>
              <a:endCxn id="494" idx="2"/>
            </p:cNvCxnSpPr>
            <p:nvPr/>
          </p:nvCxnSpPr>
          <p:spPr>
            <a:xfrm>
              <a:off x="8827618" y="2399211"/>
              <a:ext cx="1163700" cy="2971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1" name="Google Shape;531;p15"/>
            <p:cNvCxnSpPr>
              <a:stCxn id="482" idx="6"/>
              <a:endCxn id="491" idx="2"/>
            </p:cNvCxnSpPr>
            <p:nvPr/>
          </p:nvCxnSpPr>
          <p:spPr>
            <a:xfrm rot="10800000" flipH="1">
              <a:off x="8827619" y="1829582"/>
              <a:ext cx="11637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2" name="Google Shape;532;p15"/>
            <p:cNvCxnSpPr>
              <a:stCxn id="482" idx="6"/>
              <a:endCxn id="492" idx="2"/>
            </p:cNvCxnSpPr>
            <p:nvPr/>
          </p:nvCxnSpPr>
          <p:spPr>
            <a:xfrm rot="10800000" flipH="1">
              <a:off x="8827619" y="2511482"/>
              <a:ext cx="11637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3" name="Google Shape;533;p15"/>
            <p:cNvCxnSpPr>
              <a:stCxn id="482" idx="6"/>
              <a:endCxn id="489" idx="2"/>
            </p:cNvCxnSpPr>
            <p:nvPr/>
          </p:nvCxnSpPr>
          <p:spPr>
            <a:xfrm>
              <a:off x="8827619" y="3193682"/>
              <a:ext cx="11685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4" name="Google Shape;534;p15"/>
            <p:cNvCxnSpPr>
              <a:stCxn id="482" idx="6"/>
              <a:endCxn id="490" idx="2"/>
            </p:cNvCxnSpPr>
            <p:nvPr/>
          </p:nvCxnSpPr>
          <p:spPr>
            <a:xfrm>
              <a:off x="8827619" y="3193682"/>
              <a:ext cx="1168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5" name="Google Shape;535;p15"/>
            <p:cNvCxnSpPr>
              <a:stCxn id="482" idx="6"/>
              <a:endCxn id="493" idx="2"/>
            </p:cNvCxnSpPr>
            <p:nvPr/>
          </p:nvCxnSpPr>
          <p:spPr>
            <a:xfrm>
              <a:off x="8827619" y="3193682"/>
              <a:ext cx="11637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6" name="Google Shape;536;p15"/>
            <p:cNvCxnSpPr>
              <a:stCxn id="482" idx="6"/>
              <a:endCxn id="494" idx="2"/>
            </p:cNvCxnSpPr>
            <p:nvPr/>
          </p:nvCxnSpPr>
          <p:spPr>
            <a:xfrm>
              <a:off x="8827619" y="3193682"/>
              <a:ext cx="11637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7" name="Google Shape;537;p15"/>
            <p:cNvCxnSpPr>
              <a:stCxn id="481" idx="6"/>
              <a:endCxn id="491" idx="2"/>
            </p:cNvCxnSpPr>
            <p:nvPr/>
          </p:nvCxnSpPr>
          <p:spPr>
            <a:xfrm rot="10800000" flipH="1">
              <a:off x="8796333" y="1829455"/>
              <a:ext cx="1195200" cy="2059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8" name="Google Shape;538;p15"/>
            <p:cNvCxnSpPr>
              <a:stCxn id="481" idx="6"/>
              <a:endCxn id="492" idx="2"/>
            </p:cNvCxnSpPr>
            <p:nvPr/>
          </p:nvCxnSpPr>
          <p:spPr>
            <a:xfrm rot="10800000" flipH="1">
              <a:off x="8796333" y="2511655"/>
              <a:ext cx="1195200" cy="137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9" name="Google Shape;539;p15"/>
            <p:cNvCxnSpPr>
              <a:stCxn id="481" idx="6"/>
              <a:endCxn id="489" idx="2"/>
            </p:cNvCxnSpPr>
            <p:nvPr/>
          </p:nvCxnSpPr>
          <p:spPr>
            <a:xfrm rot="10800000" flipH="1">
              <a:off x="8796333" y="3211855"/>
              <a:ext cx="11997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0" name="Google Shape;540;p15"/>
            <p:cNvCxnSpPr>
              <a:stCxn id="481" idx="6"/>
              <a:endCxn id="490" idx="2"/>
            </p:cNvCxnSpPr>
            <p:nvPr/>
          </p:nvCxnSpPr>
          <p:spPr>
            <a:xfrm>
              <a:off x="8796333" y="3888955"/>
              <a:ext cx="11997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1" name="Google Shape;541;p15"/>
            <p:cNvCxnSpPr>
              <a:stCxn id="481" idx="6"/>
              <a:endCxn id="493" idx="2"/>
            </p:cNvCxnSpPr>
            <p:nvPr/>
          </p:nvCxnSpPr>
          <p:spPr>
            <a:xfrm>
              <a:off x="8796333" y="3888955"/>
              <a:ext cx="11952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2" name="Google Shape;542;p15"/>
            <p:cNvCxnSpPr>
              <a:stCxn id="481" idx="6"/>
              <a:endCxn id="494" idx="2"/>
            </p:cNvCxnSpPr>
            <p:nvPr/>
          </p:nvCxnSpPr>
          <p:spPr>
            <a:xfrm>
              <a:off x="8796333" y="3888955"/>
              <a:ext cx="11952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3" name="Google Shape;543;p15"/>
            <p:cNvCxnSpPr>
              <a:stCxn id="483" idx="6"/>
              <a:endCxn id="491" idx="2"/>
            </p:cNvCxnSpPr>
            <p:nvPr/>
          </p:nvCxnSpPr>
          <p:spPr>
            <a:xfrm rot="10800000" flipH="1">
              <a:off x="8858905" y="1829618"/>
              <a:ext cx="11325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4" name="Google Shape;544;p15"/>
            <p:cNvCxnSpPr>
              <a:stCxn id="483" idx="6"/>
              <a:endCxn id="492" idx="2"/>
            </p:cNvCxnSpPr>
            <p:nvPr/>
          </p:nvCxnSpPr>
          <p:spPr>
            <a:xfrm rot="10800000" flipH="1">
              <a:off x="8858905" y="2511518"/>
              <a:ext cx="11325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5" name="Google Shape;545;p15"/>
            <p:cNvCxnSpPr>
              <a:stCxn id="483" idx="6"/>
              <a:endCxn id="489" idx="2"/>
            </p:cNvCxnSpPr>
            <p:nvPr/>
          </p:nvCxnSpPr>
          <p:spPr>
            <a:xfrm rot="10800000" flipH="1">
              <a:off x="8858905" y="3212018"/>
              <a:ext cx="11370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6" name="Google Shape;546;p15"/>
            <p:cNvCxnSpPr>
              <a:stCxn id="483" idx="6"/>
              <a:endCxn id="490" idx="2"/>
            </p:cNvCxnSpPr>
            <p:nvPr/>
          </p:nvCxnSpPr>
          <p:spPr>
            <a:xfrm rot="10800000" flipH="1">
              <a:off x="8858905" y="3893918"/>
              <a:ext cx="11370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7" name="Google Shape;547;p15"/>
            <p:cNvCxnSpPr>
              <a:stCxn id="483" idx="6"/>
              <a:endCxn id="494" idx="2"/>
            </p:cNvCxnSpPr>
            <p:nvPr/>
          </p:nvCxnSpPr>
          <p:spPr>
            <a:xfrm>
              <a:off x="8858905" y="4693718"/>
              <a:ext cx="11325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8" name="Google Shape;548;p15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5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Neurons (hidden layers)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5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1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7451168" y="-18873"/>
            <a:ext cx="4571429" cy="4164418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5"/>
          <p:cNvSpPr/>
          <p:nvPr/>
        </p:nvSpPr>
        <p:spPr>
          <a:xfrm>
            <a:off x="5681620" y="3947644"/>
            <a:ext cx="1324178" cy="1066909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Logistic Regression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Go to Python</a:t>
            </a:r>
            <a:endParaRPr dirty="0"/>
          </a:p>
        </p:txBody>
      </p:sp>
      <p:sp>
        <p:nvSpPr>
          <p:cNvPr id="566" name="Google Shape;566;p1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005E-9CEA-4398-B0C3-C0222A97097E}"/>
              </a:ext>
            </a:extLst>
          </p:cNvPr>
          <p:cNvSpPr txBox="1"/>
          <p:nvPr/>
        </p:nvSpPr>
        <p:spPr>
          <a:xfrm>
            <a:off x="382982" y="1314602"/>
            <a:ext cx="609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An </a:t>
            </a:r>
            <a:r>
              <a:rPr lang="en-US" dirty="0"/>
              <a:t>idealized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mathematical description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 how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data is generated.</a:t>
            </a:r>
            <a:endParaRPr lang="en-US" dirty="0"/>
          </a:p>
        </p:txBody>
      </p:sp>
      <p:pic>
        <p:nvPicPr>
          <p:cNvPr id="7" name="Picture 6" descr="A mug on a table&#10;&#10;Description automatically generated with medium confidence">
            <a:extLst>
              <a:ext uri="{FF2B5EF4-FFF2-40B4-BE49-F238E27FC236}">
                <a16:creationId xmlns:a16="http://schemas.microsoft.com/office/drawing/2014/main" id="{920F47E7-DA72-408A-B00D-FF3CCCF0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56" y="614203"/>
            <a:ext cx="3998759" cy="39987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2A4A4F4-8859-4E62-AB94-E897DE1F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56392-1588-4F45-9C3D-12E3D375AC8C}"/>
              </a:ext>
            </a:extLst>
          </p:cNvPr>
          <p:cNvSpPr txBox="1"/>
          <p:nvPr/>
        </p:nvSpPr>
        <p:spPr>
          <a:xfrm>
            <a:off x="413462" y="976048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is a </a:t>
            </a:r>
            <a:r>
              <a:rPr lang="en-US" sz="1600" dirty="0">
                <a:solidFill>
                  <a:srgbClr val="FF0000"/>
                </a:solidFill>
              </a:rPr>
              <a:t>model?</a:t>
            </a:r>
            <a:endParaRPr lang="en-US" sz="1600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FAFC718-B21E-4436-8E0B-62F8274B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58" y="1727085"/>
            <a:ext cx="3847836" cy="2885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3BD9CB-FA46-490A-A08F-1089D3811D55}"/>
                  </a:ext>
                </a:extLst>
              </p:cNvPr>
              <p:cNvSpPr txBox="1"/>
              <p:nvPr/>
            </p:nvSpPr>
            <p:spPr>
              <a:xfrm>
                <a:off x="290611" y="4851110"/>
                <a:ext cx="7678858" cy="845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13.7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:r>
                  <a:rPr lang="en-US" dirty="0">
                    <a:solidFill>
                      <a:srgbClr val="FF0000"/>
                    </a:solidFill>
                  </a:rPr>
                  <a:t>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y= </a:t>
                </a:r>
                <a:r>
                  <a:rPr lang="en-US" dirty="0"/>
                  <a:t>Fatalities in a state; </a:t>
                </a:r>
                <a:r>
                  <a:rPr lang="en-US" dirty="0">
                    <a:solidFill>
                      <a:schemeClr val="tx1"/>
                    </a:solidFill>
                  </a:rPr>
                  <a:t>x= Population of state; </a:t>
                </a:r>
                <a:r>
                  <a:rPr lang="en-US" dirty="0">
                    <a:solidFill>
                      <a:srgbClr val="FF0000"/>
                    </a:solidFill>
                  </a:rPr>
                  <a:t>e: error term, a random number (with mean 0)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3BD9CB-FA46-490A-A08F-1089D381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11" y="4851110"/>
                <a:ext cx="7678858" cy="845488"/>
              </a:xfrm>
              <a:prstGeom prst="rect">
                <a:avLst/>
              </a:prstGeom>
              <a:blipFill>
                <a:blip r:embed="rId5"/>
                <a:stretch>
                  <a:fillRect l="-238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5B50E76-6C02-437B-8FD2-3BF89C1531E0}"/>
              </a:ext>
            </a:extLst>
          </p:cNvPr>
          <p:cNvSpPr txBox="1"/>
          <p:nvPr/>
        </p:nvSpPr>
        <p:spPr>
          <a:xfrm>
            <a:off x="200627" y="5956346"/>
            <a:ext cx="644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When a model involves </a:t>
            </a:r>
            <a:r>
              <a:rPr lang="en-US" dirty="0">
                <a:solidFill>
                  <a:srgbClr val="FF0000"/>
                </a:solidFill>
              </a:rPr>
              <a:t>randomness</a:t>
            </a:r>
            <a:r>
              <a:rPr lang="en-US" dirty="0"/>
              <a:t>, often call it a </a:t>
            </a:r>
            <a:r>
              <a:rPr lang="en-US" dirty="0">
                <a:solidFill>
                  <a:srgbClr val="FF0000"/>
                </a:solidFill>
              </a:rPr>
              <a:t>statistical/stochastic model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EAB15-8342-4830-AB35-431993D2F295}"/>
              </a:ext>
            </a:extLst>
          </p:cNvPr>
          <p:cNvSpPr txBox="1"/>
          <p:nvPr/>
        </p:nvSpPr>
        <p:spPr>
          <a:xfrm>
            <a:off x="7388456" y="4853569"/>
            <a:ext cx="4681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All models are wrong, but some are useful – George 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5E41-FA4F-4BA8-8739-E35D551D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is a model used?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57005-35F5-4C1F-91CD-068CB1D0E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55F0306-AEC7-4DF3-88E8-D2F0D01E54C8}"/>
              </a:ext>
            </a:extLst>
          </p:cNvPr>
          <p:cNvSpPr/>
          <p:nvPr/>
        </p:nvSpPr>
        <p:spPr>
          <a:xfrm>
            <a:off x="193392" y="4070669"/>
            <a:ext cx="1730001" cy="10058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BE237BE-4DB8-4C7A-8545-1FEE59EE9E04}"/>
              </a:ext>
            </a:extLst>
          </p:cNvPr>
          <p:cNvSpPr/>
          <p:nvPr/>
        </p:nvSpPr>
        <p:spPr>
          <a:xfrm>
            <a:off x="2159413" y="3661793"/>
            <a:ext cx="2802058" cy="1827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Training / Fitting </a:t>
            </a:r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B7B0473-982A-499B-81A7-AF068D3B4F30}"/>
              </a:ext>
            </a:extLst>
          </p:cNvPr>
          <p:cNvSpPr/>
          <p:nvPr/>
        </p:nvSpPr>
        <p:spPr>
          <a:xfrm>
            <a:off x="1773100" y="1948616"/>
            <a:ext cx="2802058" cy="10058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 data set / Sample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48F9C6-7961-45AB-829B-C532ED1EF7A2}"/>
              </a:ext>
            </a:extLst>
          </p:cNvPr>
          <p:cNvSpPr/>
          <p:nvPr/>
        </p:nvSpPr>
        <p:spPr>
          <a:xfrm>
            <a:off x="3058515" y="3061138"/>
            <a:ext cx="73572" cy="735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C57568-E6A9-4810-BCB0-A8032B284061}"/>
              </a:ext>
            </a:extLst>
          </p:cNvPr>
          <p:cNvGrpSpPr/>
          <p:nvPr/>
        </p:nvGrpSpPr>
        <p:grpSpPr>
          <a:xfrm>
            <a:off x="5108611" y="2610199"/>
            <a:ext cx="5932563" cy="3928067"/>
            <a:chOff x="5108611" y="2610199"/>
            <a:chExt cx="5932563" cy="3928067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9FE26BFC-61CF-4B56-AED4-295E3CF81EEC}"/>
                </a:ext>
              </a:extLst>
            </p:cNvPr>
            <p:cNvSpPr/>
            <p:nvPr/>
          </p:nvSpPr>
          <p:spPr>
            <a:xfrm>
              <a:off x="5108611" y="4019165"/>
              <a:ext cx="2122506" cy="100584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Trained Model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E1A713C5-479E-4B3B-8E48-E2716225DDEB}"/>
                </a:ext>
              </a:extLst>
            </p:cNvPr>
            <p:cNvSpPr/>
            <p:nvPr/>
          </p:nvSpPr>
          <p:spPr>
            <a:xfrm>
              <a:off x="8631558" y="3307066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Prediction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C1A967-DA8D-4A46-BF84-50658E13B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1117" y="2954456"/>
              <a:ext cx="1279634" cy="97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8297E1-BE69-419F-8D70-012213E6C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551" y="3661793"/>
              <a:ext cx="1219200" cy="59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14D1E545-4478-4C50-BA7E-57B7FEC10F81}"/>
                </a:ext>
              </a:extLst>
            </p:cNvPr>
            <p:cNvSpPr/>
            <p:nvPr/>
          </p:nvSpPr>
          <p:spPr>
            <a:xfrm>
              <a:off x="8626360" y="4899409"/>
              <a:ext cx="2414814" cy="52394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Produce new data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E66DBA-AA67-4BE6-9D92-099C226BA12B}"/>
                </a:ext>
              </a:extLst>
            </p:cNvPr>
            <p:cNvCxnSpPr>
              <a:cxnSpLocks/>
            </p:cNvCxnSpPr>
            <p:nvPr/>
          </p:nvCxnSpPr>
          <p:spPr>
            <a:xfrm>
              <a:off x="7291551" y="4760140"/>
              <a:ext cx="1219200" cy="27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1594E337-BF68-4614-9856-F7692100C0CD}"/>
                </a:ext>
              </a:extLst>
            </p:cNvPr>
            <p:cNvSpPr/>
            <p:nvPr/>
          </p:nvSpPr>
          <p:spPr>
            <a:xfrm>
              <a:off x="8626360" y="2610199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Explanation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9C4B664-FBC2-44B0-9A94-090948996892}"/>
                </a:ext>
              </a:extLst>
            </p:cNvPr>
            <p:cNvCxnSpPr/>
            <p:nvPr/>
          </p:nvCxnSpPr>
          <p:spPr>
            <a:xfrm>
              <a:off x="7147034" y="5161379"/>
              <a:ext cx="1282263" cy="1089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B3730F-F983-4255-9F83-A77EAD66391B}"/>
                </a:ext>
              </a:extLst>
            </p:cNvPr>
            <p:cNvSpPr txBox="1"/>
            <p:nvPr/>
          </p:nvSpPr>
          <p:spPr>
            <a:xfrm>
              <a:off x="8747171" y="601504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……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C481647-E17B-49FF-B99F-71C56A1A0DA1}"/>
                </a:ext>
              </a:extLst>
            </p:cNvPr>
            <p:cNvSpPr/>
            <p:nvPr/>
          </p:nvSpPr>
          <p:spPr>
            <a:xfrm>
              <a:off x="8626360" y="4075353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Decision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0E86DF5-FC0B-4095-94E5-F85FE8A75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138" y="4378903"/>
              <a:ext cx="1191613" cy="199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32513696-568E-4008-BBBD-B0BE28F8565A}"/>
              </a:ext>
            </a:extLst>
          </p:cNvPr>
          <p:cNvSpPr/>
          <p:nvPr/>
        </p:nvSpPr>
        <p:spPr>
          <a:xfrm>
            <a:off x="5315575" y="2163076"/>
            <a:ext cx="1708577" cy="798681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New data</a:t>
            </a:r>
            <a:endParaRPr lang="en-US" sz="2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211021-E0E5-4112-AEB0-862E13B9C98A}"/>
              </a:ext>
            </a:extLst>
          </p:cNvPr>
          <p:cNvCxnSpPr>
            <a:cxnSpLocks/>
          </p:cNvCxnSpPr>
          <p:nvPr/>
        </p:nvCxnSpPr>
        <p:spPr>
          <a:xfrm>
            <a:off x="6926258" y="3056356"/>
            <a:ext cx="1584493" cy="39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336DA8-DEB8-4226-9103-D9A1ED14231E}"/>
              </a:ext>
            </a:extLst>
          </p:cNvPr>
          <p:cNvCxnSpPr>
            <a:cxnSpLocks/>
          </p:cNvCxnSpPr>
          <p:nvPr/>
        </p:nvCxnSpPr>
        <p:spPr>
          <a:xfrm>
            <a:off x="6245713" y="3123873"/>
            <a:ext cx="2265038" cy="109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65D24E-7F35-4EF7-A099-5AA588A3D901}"/>
              </a:ext>
            </a:extLst>
          </p:cNvPr>
          <p:cNvSpPr/>
          <p:nvPr/>
        </p:nvSpPr>
        <p:spPr>
          <a:xfrm>
            <a:off x="4962512" y="1290474"/>
            <a:ext cx="2498306" cy="50127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B4BAA-8EBD-4370-A1F0-B695F41102A2}"/>
              </a:ext>
            </a:extLst>
          </p:cNvPr>
          <p:cNvCxnSpPr>
            <a:cxnSpLocks/>
          </p:cNvCxnSpPr>
          <p:nvPr/>
        </p:nvCxnSpPr>
        <p:spPr>
          <a:xfrm flipV="1">
            <a:off x="6720021" y="1505427"/>
            <a:ext cx="998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8561F5B-1B8A-4FA0-BEAA-97672F431F40}"/>
              </a:ext>
            </a:extLst>
          </p:cNvPr>
          <p:cNvSpPr/>
          <p:nvPr/>
        </p:nvSpPr>
        <p:spPr>
          <a:xfrm>
            <a:off x="7914944" y="1108381"/>
            <a:ext cx="1735038" cy="84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238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dirty="0"/>
          </a:p>
        </p:txBody>
      </p:sp>
      <p:sp>
        <p:nvSpPr>
          <p:cNvPr id="137" name="Google Shape;137;p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38" name="Google Shape;138;p4"/>
          <p:cNvGrpSpPr/>
          <p:nvPr/>
        </p:nvGrpSpPr>
        <p:grpSpPr>
          <a:xfrm>
            <a:off x="275300" y="2180002"/>
            <a:ext cx="11216641" cy="2062263"/>
            <a:chOff x="0" y="0"/>
            <a:chExt cx="11216641" cy="2062263"/>
          </a:xfrm>
        </p:grpSpPr>
        <p:sp>
          <p:nvSpPr>
            <p:cNvPr id="139" name="Google Shape;139;p4"/>
            <p:cNvSpPr/>
            <p:nvPr/>
          </p:nvSpPr>
          <p:spPr>
            <a:xfrm>
              <a:off x="0" y="618679"/>
              <a:ext cx="11216641" cy="824905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EF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72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2772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Linear regression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06813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697797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1697797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Logistic regression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401838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392821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3392821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Generalized linear models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096862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087846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087846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Single-layer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791887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782870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6782870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Multilayer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486912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477895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8477895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Convolutional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9181936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4"/>
          <p:cNvSpPr/>
          <p:nvPr/>
        </p:nvSpPr>
        <p:spPr>
          <a:xfrm>
            <a:off x="355048" y="2104822"/>
            <a:ext cx="5056632" cy="2176564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2C900-472C-4F76-9C64-0D88B6DFCA89}"/>
              </a:ext>
            </a:extLst>
          </p:cNvPr>
          <p:cNvSpPr txBox="1"/>
          <p:nvPr/>
        </p:nvSpPr>
        <p:spPr>
          <a:xfrm>
            <a:off x="1532954" y="4611362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we will talk about today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614030" y="302418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2400" dirty="0"/>
              <a:t>Connection with Neural Networks</a:t>
            </a:r>
            <a:endParaRPr sz="2400" dirty="0"/>
          </a:p>
        </p:txBody>
      </p:sp>
      <p:sp>
        <p:nvSpPr>
          <p:cNvPr id="167" name="Google Shape;167;p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21544" y="2259321"/>
            <a:ext cx="560717" cy="53483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3640434" y="1844683"/>
            <a:ext cx="560717" cy="53483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72" name="Google Shape;172;p5"/>
          <p:cNvCxnSpPr>
            <a:stCxn id="169" idx="6"/>
            <a:endCxn id="171" idx="2"/>
          </p:cNvCxnSpPr>
          <p:nvPr/>
        </p:nvCxnSpPr>
        <p:spPr>
          <a:xfrm>
            <a:off x="2582262" y="1844683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5"/>
          <p:cNvCxnSpPr>
            <a:stCxn id="170" idx="6"/>
            <a:endCxn id="171" idx="2"/>
          </p:cNvCxnSpPr>
          <p:nvPr/>
        </p:nvCxnSpPr>
        <p:spPr>
          <a:xfrm rot="10800000" flipH="1">
            <a:off x="2582261" y="2112140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p5"/>
          <p:cNvSpPr txBox="1"/>
          <p:nvPr/>
        </p:nvSpPr>
        <p:spPr>
          <a:xfrm rot="894691">
            <a:off x="2603927" y="1705945"/>
            <a:ext cx="833517" cy="2774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 rot="-1285021">
            <a:off x="2564110" y="2085334"/>
            <a:ext cx="833517" cy="2774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2021544" y="4696720"/>
            <a:ext cx="560717" cy="534838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5"/>
          <p:cNvCxnSpPr>
            <a:stCxn id="178" idx="6"/>
            <a:endCxn id="180" idx="2"/>
          </p:cNvCxnSpPr>
          <p:nvPr/>
        </p:nvCxnSpPr>
        <p:spPr>
          <a:xfrm>
            <a:off x="2582262" y="4282082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5"/>
          <p:cNvCxnSpPr>
            <a:stCxn id="179" idx="6"/>
            <a:endCxn id="180" idx="2"/>
          </p:cNvCxnSpPr>
          <p:nvPr/>
        </p:nvCxnSpPr>
        <p:spPr>
          <a:xfrm rot="10800000" flipH="1">
            <a:off x="2582261" y="4549539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3" name="Google Shape;183;p5"/>
          <p:cNvSpPr txBox="1"/>
          <p:nvPr/>
        </p:nvSpPr>
        <p:spPr>
          <a:xfrm rot="894691">
            <a:off x="2603927" y="4143344"/>
            <a:ext cx="833517" cy="27747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 rot="-1285021">
            <a:off x="2564110" y="4522733"/>
            <a:ext cx="833517" cy="2774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499144" y="3955155"/>
            <a:ext cx="845438" cy="3032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4940698" y="4284615"/>
            <a:ext cx="560717" cy="534838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89" name="Google Shape;189;p5"/>
          <p:cNvCxnSpPr>
            <a:stCxn id="180" idx="6"/>
            <a:endCxn id="188" idx="2"/>
          </p:cNvCxnSpPr>
          <p:nvPr/>
        </p:nvCxnSpPr>
        <p:spPr>
          <a:xfrm>
            <a:off x="4201151" y="4549501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0" name="Google Shape;190;p5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95308" y="1893437"/>
            <a:ext cx="1679899" cy="78871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4363" r="-43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192" name="Google Shape;192;p5"/>
          <p:cNvSpPr txBox="1"/>
          <p:nvPr/>
        </p:nvSpPr>
        <p:spPr>
          <a:xfrm>
            <a:off x="96662" y="4447855"/>
            <a:ext cx="1678545" cy="4977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l="-3999" t="-13578" r="-5090" b="-148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7631246" y="2699899"/>
            <a:ext cx="560717" cy="534838"/>
          </a:xfrm>
          <a:prstGeom prst="ellipse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5"/>
          <p:cNvCxnSpPr>
            <a:stCxn id="193" idx="6"/>
            <a:endCxn id="195" idx="2"/>
          </p:cNvCxnSpPr>
          <p:nvPr/>
        </p:nvCxnSpPr>
        <p:spPr>
          <a:xfrm>
            <a:off x="8191964" y="2285261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5"/>
          <p:cNvCxnSpPr>
            <a:stCxn id="194" idx="6"/>
            <a:endCxn id="195" idx="2"/>
          </p:cNvCxnSpPr>
          <p:nvPr/>
        </p:nvCxnSpPr>
        <p:spPr>
          <a:xfrm rot="10800000" flipH="1">
            <a:off x="8191963" y="2552718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" name="Google Shape;198;p5"/>
          <p:cNvSpPr txBox="1"/>
          <p:nvPr/>
        </p:nvSpPr>
        <p:spPr>
          <a:xfrm>
            <a:off x="8127403" y="1745209"/>
            <a:ext cx="833517" cy="2774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73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10550400" y="2287794"/>
            <a:ext cx="560717" cy="534838"/>
          </a:xfrm>
          <a:prstGeom prst="ellipse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02" name="Google Shape;202;p5"/>
          <p:cNvCxnSpPr>
            <a:stCxn id="195" idx="6"/>
            <a:endCxn id="201" idx="2"/>
          </p:cNvCxnSpPr>
          <p:nvPr/>
        </p:nvCxnSpPr>
        <p:spPr>
          <a:xfrm>
            <a:off x="9810853" y="2552680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5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5"/>
          <p:cNvCxnSpPr>
            <a:stCxn id="194" idx="6"/>
            <a:endCxn id="205" idx="2"/>
          </p:cNvCxnSpPr>
          <p:nvPr/>
        </p:nvCxnSpPr>
        <p:spPr>
          <a:xfrm>
            <a:off x="8191963" y="2967318"/>
            <a:ext cx="1088100" cy="3852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5"/>
          <p:cNvCxnSpPr>
            <a:stCxn id="194" idx="6"/>
            <a:endCxn id="204" idx="2"/>
          </p:cNvCxnSpPr>
          <p:nvPr/>
        </p:nvCxnSpPr>
        <p:spPr>
          <a:xfrm rot="10800000" flipH="1">
            <a:off x="8191963" y="1852218"/>
            <a:ext cx="1056900" cy="1115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5"/>
          <p:cNvCxnSpPr>
            <a:stCxn id="193" idx="6"/>
            <a:endCxn id="205" idx="2"/>
          </p:cNvCxnSpPr>
          <p:nvPr/>
        </p:nvCxnSpPr>
        <p:spPr>
          <a:xfrm>
            <a:off x="8191964" y="2285261"/>
            <a:ext cx="1088100" cy="106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5"/>
          <p:cNvCxnSpPr>
            <a:stCxn id="193" idx="6"/>
            <a:endCxn id="204" idx="2"/>
          </p:cNvCxnSpPr>
          <p:nvPr/>
        </p:nvCxnSpPr>
        <p:spPr>
          <a:xfrm rot="10800000" flipH="1">
            <a:off x="8191964" y="1852361"/>
            <a:ext cx="1056900" cy="43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5"/>
          <p:cNvCxnSpPr>
            <a:stCxn id="206" idx="6"/>
            <a:endCxn id="201" idx="2"/>
          </p:cNvCxnSpPr>
          <p:nvPr/>
        </p:nvCxnSpPr>
        <p:spPr>
          <a:xfrm>
            <a:off x="9809605" y="1057897"/>
            <a:ext cx="740700" cy="149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5"/>
          <p:cNvCxnSpPr>
            <a:stCxn id="204" idx="6"/>
            <a:endCxn id="201" idx="2"/>
          </p:cNvCxnSpPr>
          <p:nvPr/>
        </p:nvCxnSpPr>
        <p:spPr>
          <a:xfrm>
            <a:off x="9809606" y="1852368"/>
            <a:ext cx="740700" cy="70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5"/>
          <p:cNvCxnSpPr>
            <a:stCxn id="205" idx="6"/>
            <a:endCxn id="201" idx="2"/>
          </p:cNvCxnSpPr>
          <p:nvPr/>
        </p:nvCxnSpPr>
        <p:spPr>
          <a:xfrm rot="10800000" flipH="1">
            <a:off x="9840892" y="2555304"/>
            <a:ext cx="709500" cy="79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4" name="Google Shape;214;p5"/>
          <p:cNvSpPr txBox="1"/>
          <p:nvPr/>
        </p:nvSpPr>
        <p:spPr>
          <a:xfrm>
            <a:off x="10169187" y="1675939"/>
            <a:ext cx="833517" cy="27747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7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8109868" y="-62053"/>
            <a:ext cx="2838756" cy="78871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6" name="Google Shape;216;p5"/>
          <p:cNvSpPr/>
          <p:nvPr/>
        </p:nvSpPr>
        <p:spPr>
          <a:xfrm rot="-2419258">
            <a:off x="5565695" y="3342204"/>
            <a:ext cx="1945308" cy="543965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2908473" y="3273469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74294" y="3245765"/>
            <a:ext cx="7376592" cy="2548372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9331126" y="4289240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5"/>
          <p:cNvGrpSpPr/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221" name="Google Shape;221;p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5"/>
            <p:cNvCxnSpPr>
              <a:stCxn id="221" idx="6"/>
              <a:endCxn id="223" idx="2"/>
            </p:cNvCxnSpPr>
            <p:nvPr/>
          </p:nvCxnSpPr>
          <p:spPr>
            <a:xfrm>
              <a:off x="4824068" y="3211937"/>
              <a:ext cx="9786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5"/>
            <p:cNvCxnSpPr>
              <a:stCxn id="222" idx="6"/>
              <a:endCxn id="223" idx="2"/>
            </p:cNvCxnSpPr>
            <p:nvPr/>
          </p:nvCxnSpPr>
          <p:spPr>
            <a:xfrm>
              <a:off x="4824067" y="3893994"/>
              <a:ext cx="9786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6" name="Google Shape;226;p5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5"/>
            <p:cNvCxnSpPr>
              <a:stCxn id="223" idx="6"/>
              <a:endCxn id="226" idx="2"/>
            </p:cNvCxnSpPr>
            <p:nvPr/>
          </p:nvCxnSpPr>
          <p:spPr>
            <a:xfrm>
              <a:off x="6363527" y="3893994"/>
              <a:ext cx="739500" cy="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8" name="Google Shape;228;p5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5"/>
            <p:cNvCxnSpPr>
              <a:stCxn id="222" idx="6"/>
              <a:endCxn id="229" idx="2"/>
            </p:cNvCxnSpPr>
            <p:nvPr/>
          </p:nvCxnSpPr>
          <p:spPr>
            <a:xfrm>
              <a:off x="4824067" y="3893994"/>
              <a:ext cx="10089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2" name="Google Shape;232;p5"/>
            <p:cNvCxnSpPr>
              <a:stCxn id="222" idx="6"/>
              <a:endCxn id="228" idx="2"/>
            </p:cNvCxnSpPr>
            <p:nvPr/>
          </p:nvCxnSpPr>
          <p:spPr>
            <a:xfrm rot="10800000" flipH="1">
              <a:off x="4824067" y="3193794"/>
              <a:ext cx="9774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3" name="Google Shape;233;p5"/>
            <p:cNvCxnSpPr>
              <a:stCxn id="221" idx="6"/>
              <a:endCxn id="229" idx="2"/>
            </p:cNvCxnSpPr>
            <p:nvPr/>
          </p:nvCxnSpPr>
          <p:spPr>
            <a:xfrm>
              <a:off x="4824068" y="3211937"/>
              <a:ext cx="10089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4" name="Google Shape;234;p5"/>
            <p:cNvCxnSpPr>
              <a:stCxn id="221" idx="6"/>
              <a:endCxn id="228" idx="2"/>
            </p:cNvCxnSpPr>
            <p:nvPr/>
          </p:nvCxnSpPr>
          <p:spPr>
            <a:xfrm rot="10800000" flipH="1">
              <a:off x="4824068" y="3193637"/>
              <a:ext cx="9774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5" name="Google Shape;235;p5"/>
            <p:cNvCxnSpPr>
              <a:stCxn id="230" idx="6"/>
              <a:endCxn id="226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6" name="Google Shape;236;p5"/>
            <p:cNvCxnSpPr>
              <a:stCxn id="228" idx="6"/>
              <a:endCxn id="226" idx="2"/>
            </p:cNvCxnSpPr>
            <p:nvPr/>
          </p:nvCxnSpPr>
          <p:spPr>
            <a:xfrm>
              <a:off x="6362280" y="3193682"/>
              <a:ext cx="7407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7" name="Google Shape;237;p5"/>
            <p:cNvCxnSpPr>
              <a:stCxn id="229" idx="6"/>
              <a:endCxn id="226" idx="2"/>
            </p:cNvCxnSpPr>
            <p:nvPr/>
          </p:nvCxnSpPr>
          <p:spPr>
            <a:xfrm rot="10800000" flipH="1">
              <a:off x="6393566" y="3896618"/>
              <a:ext cx="709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5"/>
            <p:cNvCxnSpPr>
              <a:stCxn id="245" idx="6"/>
              <a:endCxn id="230" idx="2"/>
            </p:cNvCxnSpPr>
            <p:nvPr/>
          </p:nvCxnSpPr>
          <p:spPr>
            <a:xfrm rot="10800000" flipH="1">
              <a:off x="4819503" y="2399079"/>
              <a:ext cx="9822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4" name="Google Shape;254;p5"/>
            <p:cNvCxnSpPr>
              <a:stCxn id="246" idx="6"/>
              <a:endCxn id="223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5" name="Google Shape;255;p5"/>
            <p:cNvCxnSpPr>
              <a:stCxn id="246" idx="6"/>
              <a:endCxn id="228" idx="2"/>
            </p:cNvCxnSpPr>
            <p:nvPr/>
          </p:nvCxnSpPr>
          <p:spPr>
            <a:xfrm rot="10800000" flipH="1">
              <a:off x="4819502" y="3193636"/>
              <a:ext cx="9822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6" name="Google Shape;256;p5"/>
            <p:cNvCxnSpPr>
              <a:stCxn id="244" idx="6"/>
              <a:endCxn id="229" idx="2"/>
            </p:cNvCxnSpPr>
            <p:nvPr/>
          </p:nvCxnSpPr>
          <p:spPr>
            <a:xfrm>
              <a:off x="4819502" y="2511625"/>
              <a:ext cx="10134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7" name="Google Shape;257;p5"/>
            <p:cNvCxnSpPr>
              <a:stCxn id="244" idx="6"/>
              <a:endCxn id="230" idx="2"/>
            </p:cNvCxnSpPr>
            <p:nvPr/>
          </p:nvCxnSpPr>
          <p:spPr>
            <a:xfrm rot="10800000" flipH="1">
              <a:off x="4819502" y="2399125"/>
              <a:ext cx="9822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8" name="Google Shape;258;p5"/>
            <p:cNvCxnSpPr>
              <a:stCxn id="243" idx="6"/>
              <a:endCxn id="230" idx="2"/>
            </p:cNvCxnSpPr>
            <p:nvPr/>
          </p:nvCxnSpPr>
          <p:spPr>
            <a:xfrm>
              <a:off x="4819503" y="1829568"/>
              <a:ext cx="9822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9" name="Google Shape;259;p5"/>
            <p:cNvCxnSpPr>
              <a:stCxn id="245" idx="6"/>
              <a:endCxn id="229" idx="2"/>
            </p:cNvCxnSpPr>
            <p:nvPr/>
          </p:nvCxnSpPr>
          <p:spPr>
            <a:xfrm>
              <a:off x="4819503" y="4688679"/>
              <a:ext cx="10134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0" name="Google Shape;260;p5"/>
            <p:cNvCxnSpPr>
              <a:stCxn id="222" idx="6"/>
              <a:endCxn id="230" idx="2"/>
            </p:cNvCxnSpPr>
            <p:nvPr/>
          </p:nvCxnSpPr>
          <p:spPr>
            <a:xfrm rot="10800000" flipH="1">
              <a:off x="4824067" y="2399094"/>
              <a:ext cx="9774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1" name="Google Shape;261;p5"/>
            <p:cNvCxnSpPr>
              <a:stCxn id="246" idx="6"/>
              <a:endCxn id="229" idx="2"/>
            </p:cNvCxnSpPr>
            <p:nvPr/>
          </p:nvCxnSpPr>
          <p:spPr>
            <a:xfrm rot="10800000" flipH="1">
              <a:off x="4819502" y="4693636"/>
              <a:ext cx="10134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2" name="Google Shape;262;p5"/>
            <p:cNvCxnSpPr>
              <a:stCxn id="246" idx="6"/>
              <a:endCxn id="223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3" name="Google Shape;263;p5"/>
            <p:cNvCxnSpPr>
              <a:stCxn id="245" idx="6"/>
              <a:endCxn id="228" idx="2"/>
            </p:cNvCxnSpPr>
            <p:nvPr/>
          </p:nvCxnSpPr>
          <p:spPr>
            <a:xfrm rot="10800000" flipH="1">
              <a:off x="4819503" y="3193779"/>
              <a:ext cx="9822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4" name="Google Shape;264;p5"/>
            <p:cNvCxnSpPr>
              <a:stCxn id="244" idx="6"/>
              <a:endCxn id="228" idx="2"/>
            </p:cNvCxnSpPr>
            <p:nvPr/>
          </p:nvCxnSpPr>
          <p:spPr>
            <a:xfrm>
              <a:off x="4819502" y="2511625"/>
              <a:ext cx="9822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5" name="Google Shape;265;p5"/>
            <p:cNvCxnSpPr>
              <a:stCxn id="243" idx="6"/>
              <a:endCxn id="228" idx="2"/>
            </p:cNvCxnSpPr>
            <p:nvPr/>
          </p:nvCxnSpPr>
          <p:spPr>
            <a:xfrm>
              <a:off x="4819503" y="1829568"/>
              <a:ext cx="9822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" name="Google Shape;266;p5"/>
            <p:cNvCxnSpPr>
              <a:stCxn id="243" idx="6"/>
              <a:endCxn id="229" idx="2"/>
            </p:cNvCxnSpPr>
            <p:nvPr/>
          </p:nvCxnSpPr>
          <p:spPr>
            <a:xfrm>
              <a:off x="4819503" y="1829568"/>
              <a:ext cx="10134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7" name="Google Shape;267;p5"/>
            <p:cNvCxnSpPr>
              <a:stCxn id="244" idx="6"/>
              <a:endCxn id="223" idx="2"/>
            </p:cNvCxnSpPr>
            <p:nvPr/>
          </p:nvCxnSpPr>
          <p:spPr>
            <a:xfrm>
              <a:off x="4819502" y="2511625"/>
              <a:ext cx="983400" cy="138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8" name="Google Shape;268;p5"/>
            <p:cNvCxnSpPr>
              <a:stCxn id="221" idx="6"/>
              <a:endCxn id="230" idx="2"/>
            </p:cNvCxnSpPr>
            <p:nvPr/>
          </p:nvCxnSpPr>
          <p:spPr>
            <a:xfrm rot="10800000" flipH="1">
              <a:off x="4824068" y="2399237"/>
              <a:ext cx="9774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9" name="Google Shape;269;p5"/>
            <p:cNvCxnSpPr>
              <a:stCxn id="245" idx="6"/>
              <a:endCxn id="223" idx="2"/>
            </p:cNvCxnSpPr>
            <p:nvPr/>
          </p:nvCxnSpPr>
          <p:spPr>
            <a:xfrm rot="10800000" flipH="1">
              <a:off x="4819503" y="3893979"/>
              <a:ext cx="983400" cy="794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0" name="Google Shape;270;p5"/>
            <p:cNvCxnSpPr>
              <a:stCxn id="230" idx="6"/>
              <a:endCxn id="238" idx="2"/>
            </p:cNvCxnSpPr>
            <p:nvPr/>
          </p:nvCxnSpPr>
          <p:spPr>
            <a:xfrm>
              <a:off x="6362279" y="2399211"/>
              <a:ext cx="7407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1" name="Google Shape;271;p5"/>
            <p:cNvCxnSpPr>
              <a:stCxn id="230" idx="6"/>
              <a:endCxn id="226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2" name="Google Shape;272;p5"/>
            <p:cNvCxnSpPr>
              <a:stCxn id="228" idx="6"/>
              <a:endCxn id="238" idx="2"/>
            </p:cNvCxnSpPr>
            <p:nvPr/>
          </p:nvCxnSpPr>
          <p:spPr>
            <a:xfrm>
              <a:off x="6362280" y="3193682"/>
              <a:ext cx="7407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3" name="Google Shape;273;p5"/>
            <p:cNvCxnSpPr>
              <a:stCxn id="223" idx="6"/>
              <a:endCxn id="238" idx="2"/>
            </p:cNvCxnSpPr>
            <p:nvPr/>
          </p:nvCxnSpPr>
          <p:spPr>
            <a:xfrm rot="10800000" flipH="1">
              <a:off x="6363527" y="3193794"/>
              <a:ext cx="739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4" name="Google Shape;274;p5"/>
            <p:cNvCxnSpPr>
              <a:stCxn id="229" idx="6"/>
              <a:endCxn id="238" idx="2"/>
            </p:cNvCxnSpPr>
            <p:nvPr/>
          </p:nvCxnSpPr>
          <p:spPr>
            <a:xfrm rot="10800000" flipH="1">
              <a:off x="6393566" y="3193718"/>
              <a:ext cx="709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5" name="Google Shape;275;p5"/>
            <p:cNvCxnSpPr>
              <a:stCxn id="238" idx="6"/>
              <a:endCxn id="242" idx="2"/>
            </p:cNvCxnSpPr>
            <p:nvPr/>
          </p:nvCxnSpPr>
          <p:spPr>
            <a:xfrm rot="10800000" flipH="1">
              <a:off x="7663790" y="2399282"/>
              <a:ext cx="6030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6" name="Google Shape;276;p5"/>
            <p:cNvCxnSpPr>
              <a:stCxn id="238" idx="6"/>
              <a:endCxn id="240" idx="2"/>
            </p:cNvCxnSpPr>
            <p:nvPr/>
          </p:nvCxnSpPr>
          <p:spPr>
            <a:xfrm>
              <a:off x="7663790" y="3193682"/>
              <a:ext cx="6030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7" name="Google Shape;277;p5"/>
            <p:cNvCxnSpPr>
              <a:stCxn id="238" idx="6"/>
              <a:endCxn id="239" idx="2"/>
            </p:cNvCxnSpPr>
            <p:nvPr/>
          </p:nvCxnSpPr>
          <p:spPr>
            <a:xfrm>
              <a:off x="7663790" y="3193682"/>
              <a:ext cx="571800" cy="695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8" name="Google Shape;278;p5"/>
            <p:cNvCxnSpPr>
              <a:stCxn id="238" idx="6"/>
              <a:endCxn id="241" idx="2"/>
            </p:cNvCxnSpPr>
            <p:nvPr/>
          </p:nvCxnSpPr>
          <p:spPr>
            <a:xfrm>
              <a:off x="7663790" y="3193682"/>
              <a:ext cx="634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9" name="Google Shape;279;p5"/>
            <p:cNvCxnSpPr>
              <a:stCxn id="226" idx="6"/>
              <a:endCxn id="242" idx="2"/>
            </p:cNvCxnSpPr>
            <p:nvPr/>
          </p:nvCxnSpPr>
          <p:spPr>
            <a:xfrm rot="10800000" flipH="1">
              <a:off x="7663791" y="2399227"/>
              <a:ext cx="6030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0" name="Google Shape;280;p5"/>
            <p:cNvCxnSpPr>
              <a:stCxn id="226" idx="6"/>
              <a:endCxn id="240" idx="2"/>
            </p:cNvCxnSpPr>
            <p:nvPr/>
          </p:nvCxnSpPr>
          <p:spPr>
            <a:xfrm rot="10800000" flipH="1">
              <a:off x="7663791" y="3193627"/>
              <a:ext cx="6030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1" name="Google Shape;281;p5"/>
            <p:cNvCxnSpPr>
              <a:stCxn id="226" idx="6"/>
              <a:endCxn id="239" idx="2"/>
            </p:cNvCxnSpPr>
            <p:nvPr/>
          </p:nvCxnSpPr>
          <p:spPr>
            <a:xfrm rot="10800000" flipH="1">
              <a:off x="7663791" y="3889027"/>
              <a:ext cx="571800" cy="7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2" name="Google Shape;282;p5"/>
            <p:cNvCxnSpPr>
              <a:stCxn id="226" idx="6"/>
              <a:endCxn id="241" idx="2"/>
            </p:cNvCxnSpPr>
            <p:nvPr/>
          </p:nvCxnSpPr>
          <p:spPr>
            <a:xfrm>
              <a:off x="7663791" y="3896527"/>
              <a:ext cx="634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3" name="Google Shape;283;p5"/>
            <p:cNvCxnSpPr>
              <a:stCxn id="242" idx="6"/>
              <a:endCxn id="249" idx="2"/>
            </p:cNvCxnSpPr>
            <p:nvPr/>
          </p:nvCxnSpPr>
          <p:spPr>
            <a:xfrm rot="10800000" flipH="1">
              <a:off x="8827618" y="1829511"/>
              <a:ext cx="11637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4" name="Google Shape;284;p5"/>
            <p:cNvCxnSpPr>
              <a:stCxn id="242" idx="6"/>
              <a:endCxn id="250" idx="2"/>
            </p:cNvCxnSpPr>
            <p:nvPr/>
          </p:nvCxnSpPr>
          <p:spPr>
            <a:xfrm>
              <a:off x="8827618" y="2399211"/>
              <a:ext cx="11637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5" name="Google Shape;285;p5"/>
            <p:cNvCxnSpPr>
              <a:stCxn id="242" idx="6"/>
              <a:endCxn id="247" idx="2"/>
            </p:cNvCxnSpPr>
            <p:nvPr/>
          </p:nvCxnSpPr>
          <p:spPr>
            <a:xfrm>
              <a:off x="8827618" y="2399211"/>
              <a:ext cx="11685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6" name="Google Shape;286;p5"/>
            <p:cNvCxnSpPr>
              <a:stCxn id="242" idx="6"/>
              <a:endCxn id="248" idx="2"/>
            </p:cNvCxnSpPr>
            <p:nvPr/>
          </p:nvCxnSpPr>
          <p:spPr>
            <a:xfrm>
              <a:off x="8827618" y="2399211"/>
              <a:ext cx="11685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7" name="Google Shape;287;p5"/>
            <p:cNvCxnSpPr>
              <a:stCxn id="242" idx="6"/>
              <a:endCxn id="251" idx="2"/>
            </p:cNvCxnSpPr>
            <p:nvPr/>
          </p:nvCxnSpPr>
          <p:spPr>
            <a:xfrm>
              <a:off x="8827618" y="2399211"/>
              <a:ext cx="11637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8" name="Google Shape;288;p5"/>
            <p:cNvCxnSpPr>
              <a:stCxn id="242" idx="6"/>
              <a:endCxn id="252" idx="2"/>
            </p:cNvCxnSpPr>
            <p:nvPr/>
          </p:nvCxnSpPr>
          <p:spPr>
            <a:xfrm>
              <a:off x="8827618" y="2399211"/>
              <a:ext cx="1163700" cy="2971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9" name="Google Shape;289;p5"/>
            <p:cNvCxnSpPr>
              <a:stCxn id="240" idx="6"/>
              <a:endCxn id="249" idx="2"/>
            </p:cNvCxnSpPr>
            <p:nvPr/>
          </p:nvCxnSpPr>
          <p:spPr>
            <a:xfrm rot="10800000" flipH="1">
              <a:off x="8827619" y="1829582"/>
              <a:ext cx="11637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0" name="Google Shape;290;p5"/>
            <p:cNvCxnSpPr>
              <a:stCxn id="240" idx="6"/>
              <a:endCxn id="250" idx="2"/>
            </p:cNvCxnSpPr>
            <p:nvPr/>
          </p:nvCxnSpPr>
          <p:spPr>
            <a:xfrm rot="10800000" flipH="1">
              <a:off x="8827619" y="2511482"/>
              <a:ext cx="11637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1" name="Google Shape;291;p5"/>
            <p:cNvCxnSpPr>
              <a:stCxn id="240" idx="6"/>
              <a:endCxn id="247" idx="2"/>
            </p:cNvCxnSpPr>
            <p:nvPr/>
          </p:nvCxnSpPr>
          <p:spPr>
            <a:xfrm>
              <a:off x="8827619" y="3193682"/>
              <a:ext cx="11685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2" name="Google Shape;292;p5"/>
            <p:cNvCxnSpPr>
              <a:stCxn id="240" idx="6"/>
              <a:endCxn id="248" idx="2"/>
            </p:cNvCxnSpPr>
            <p:nvPr/>
          </p:nvCxnSpPr>
          <p:spPr>
            <a:xfrm>
              <a:off x="8827619" y="3193682"/>
              <a:ext cx="1168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3" name="Google Shape;293;p5"/>
            <p:cNvCxnSpPr>
              <a:stCxn id="240" idx="6"/>
              <a:endCxn id="251" idx="2"/>
            </p:cNvCxnSpPr>
            <p:nvPr/>
          </p:nvCxnSpPr>
          <p:spPr>
            <a:xfrm>
              <a:off x="8827619" y="3193682"/>
              <a:ext cx="11637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4" name="Google Shape;294;p5"/>
            <p:cNvCxnSpPr>
              <a:stCxn id="240" idx="6"/>
              <a:endCxn id="252" idx="2"/>
            </p:cNvCxnSpPr>
            <p:nvPr/>
          </p:nvCxnSpPr>
          <p:spPr>
            <a:xfrm>
              <a:off x="8827619" y="3193682"/>
              <a:ext cx="11637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5" name="Google Shape;295;p5"/>
            <p:cNvCxnSpPr>
              <a:stCxn id="239" idx="6"/>
              <a:endCxn id="249" idx="2"/>
            </p:cNvCxnSpPr>
            <p:nvPr/>
          </p:nvCxnSpPr>
          <p:spPr>
            <a:xfrm rot="10800000" flipH="1">
              <a:off x="8796333" y="1829455"/>
              <a:ext cx="1195200" cy="2059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6" name="Google Shape;296;p5"/>
            <p:cNvCxnSpPr>
              <a:stCxn id="239" idx="6"/>
              <a:endCxn id="250" idx="2"/>
            </p:cNvCxnSpPr>
            <p:nvPr/>
          </p:nvCxnSpPr>
          <p:spPr>
            <a:xfrm rot="10800000" flipH="1">
              <a:off x="8796333" y="2511655"/>
              <a:ext cx="1195200" cy="137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7" name="Google Shape;297;p5"/>
            <p:cNvCxnSpPr>
              <a:stCxn id="239" idx="6"/>
              <a:endCxn id="247" idx="2"/>
            </p:cNvCxnSpPr>
            <p:nvPr/>
          </p:nvCxnSpPr>
          <p:spPr>
            <a:xfrm rot="10800000" flipH="1">
              <a:off x="8796333" y="3211855"/>
              <a:ext cx="11997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8" name="Google Shape;298;p5"/>
            <p:cNvCxnSpPr>
              <a:stCxn id="239" idx="6"/>
              <a:endCxn id="248" idx="2"/>
            </p:cNvCxnSpPr>
            <p:nvPr/>
          </p:nvCxnSpPr>
          <p:spPr>
            <a:xfrm>
              <a:off x="8796333" y="3888955"/>
              <a:ext cx="11997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9" name="Google Shape;299;p5"/>
            <p:cNvCxnSpPr>
              <a:stCxn id="239" idx="6"/>
              <a:endCxn id="251" idx="2"/>
            </p:cNvCxnSpPr>
            <p:nvPr/>
          </p:nvCxnSpPr>
          <p:spPr>
            <a:xfrm>
              <a:off x="8796333" y="3888955"/>
              <a:ext cx="11952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0" name="Google Shape;300;p5"/>
            <p:cNvCxnSpPr>
              <a:stCxn id="239" idx="6"/>
              <a:endCxn id="252" idx="2"/>
            </p:cNvCxnSpPr>
            <p:nvPr/>
          </p:nvCxnSpPr>
          <p:spPr>
            <a:xfrm>
              <a:off x="8796333" y="3888955"/>
              <a:ext cx="11952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1" name="Google Shape;301;p5"/>
            <p:cNvCxnSpPr>
              <a:stCxn id="241" idx="6"/>
              <a:endCxn id="249" idx="2"/>
            </p:cNvCxnSpPr>
            <p:nvPr/>
          </p:nvCxnSpPr>
          <p:spPr>
            <a:xfrm rot="10800000" flipH="1">
              <a:off x="8858905" y="1829618"/>
              <a:ext cx="11325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2" name="Google Shape;302;p5"/>
            <p:cNvCxnSpPr>
              <a:stCxn id="241" idx="6"/>
              <a:endCxn id="250" idx="2"/>
            </p:cNvCxnSpPr>
            <p:nvPr/>
          </p:nvCxnSpPr>
          <p:spPr>
            <a:xfrm rot="10800000" flipH="1">
              <a:off x="8858905" y="2511518"/>
              <a:ext cx="11325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3" name="Google Shape;303;p5"/>
            <p:cNvCxnSpPr>
              <a:stCxn id="241" idx="6"/>
              <a:endCxn id="247" idx="2"/>
            </p:cNvCxnSpPr>
            <p:nvPr/>
          </p:nvCxnSpPr>
          <p:spPr>
            <a:xfrm rot="10800000" flipH="1">
              <a:off x="8858905" y="3212018"/>
              <a:ext cx="11370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4" name="Google Shape;304;p5"/>
            <p:cNvCxnSpPr>
              <a:stCxn id="241" idx="6"/>
              <a:endCxn id="248" idx="2"/>
            </p:cNvCxnSpPr>
            <p:nvPr/>
          </p:nvCxnSpPr>
          <p:spPr>
            <a:xfrm rot="10800000" flipH="1">
              <a:off x="8858905" y="3893918"/>
              <a:ext cx="11370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5" name="Google Shape;305;p5"/>
            <p:cNvCxnSpPr>
              <a:stCxn id="241" idx="6"/>
              <a:endCxn id="252" idx="2"/>
            </p:cNvCxnSpPr>
            <p:nvPr/>
          </p:nvCxnSpPr>
          <p:spPr>
            <a:xfrm>
              <a:off x="8858905" y="4693718"/>
              <a:ext cx="11325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6" name="Google Shape;306;p5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Neurons (hidden layers)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7451168" y="-1"/>
            <a:ext cx="4571429" cy="4145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5447780" y="1164889"/>
            <a:ext cx="1842329" cy="208282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Simple Linear Regression Model</a:t>
            </a:r>
            <a:br>
              <a:rPr lang="en-US" dirty="0"/>
            </a:br>
            <a:endParaRPr dirty="0"/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" name="Picture 16" descr="A picture containing indoor, light, dark&#10;&#10;Description automatically generated">
            <a:extLst>
              <a:ext uri="{FF2B5EF4-FFF2-40B4-BE49-F238E27FC236}">
                <a16:creationId xmlns:a16="http://schemas.microsoft.com/office/drawing/2014/main" id="{048F5B49-1907-416A-A981-C5714701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9440" y="2019631"/>
            <a:ext cx="4754880" cy="315010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dependent variable</a:t>
                </a:r>
              </a:p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: independent variable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: random error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Model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Parameters: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slope</a:t>
                </a:r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standard deviation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114300" indent="0">
                  <a:buNone/>
                </a:pPr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                   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  <a:blipFill>
                <a:blip r:embed="rId5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55540E-1776-4663-98CC-A50E02612150}"/>
              </a:ext>
            </a:extLst>
          </p:cNvPr>
          <p:cNvSpPr txBox="1"/>
          <p:nvPr/>
        </p:nvSpPr>
        <p:spPr>
          <a:xfrm>
            <a:off x="6723993" y="5464719"/>
            <a:ext cx="4980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Data from a 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FCDE8-460F-485A-9C75-796295753CAB}"/>
                  </a:ext>
                </a:extLst>
              </p:cNvPr>
              <p:cNvSpPr txBox="1"/>
              <p:nvPr/>
            </p:nvSpPr>
            <p:spPr>
              <a:xfrm>
                <a:off x="487680" y="5568361"/>
                <a:ext cx="58948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 practice, people pay particular attention to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slope.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</a:rPr>
                  <a:t>Interpretation: (average) change of Y for a one-unit change in x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FCDE8-460F-485A-9C75-79629575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5568361"/>
                <a:ext cx="5894832" cy="830997"/>
              </a:xfrm>
              <a:prstGeom prst="rect">
                <a:avLst/>
              </a:prstGeom>
              <a:blipFill>
                <a:blip r:embed="rId6"/>
                <a:stretch>
                  <a:fillRect l="-517"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2FE-891E-4D30-B682-BA934F16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Simple Linear Regression to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FA670-A2D3-44B6-8484-199481EA4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A5E2BDB-9FE6-4EA3-B532-D58AB6E7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05015" y="659314"/>
            <a:ext cx="4011625" cy="377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A97B4-8057-479C-B0B7-93865351B647}"/>
                  </a:ext>
                </a:extLst>
              </p:cNvPr>
              <p:cNvSpPr txBox="1"/>
              <p:nvPr/>
            </p:nvSpPr>
            <p:spPr>
              <a:xfrm>
                <a:off x="487679" y="1765228"/>
                <a:ext cx="570861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In practice, we are given data points: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)…(</m:t>
                    </m:r>
                    <m:sSub>
                      <m:sSubPr>
                        <m:ctrlP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(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red dots in picture</a:t>
                </a:r>
                <a:r>
                  <a:rPr lang="en-US" sz="1800" dirty="0"/>
                  <a:t>)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We need to </a:t>
                </a:r>
                <a:r>
                  <a:rPr lang="en-US" sz="1800" dirty="0">
                    <a:solidFill>
                      <a:srgbClr val="FF0000"/>
                    </a:solidFill>
                  </a:rPr>
                  <a:t>train</a:t>
                </a:r>
                <a:r>
                  <a:rPr lang="en-US" sz="1800" dirty="0"/>
                  <a:t>/</a:t>
                </a:r>
                <a:r>
                  <a:rPr lang="en-US" sz="1800" dirty="0">
                    <a:solidFill>
                      <a:srgbClr val="FF0000"/>
                    </a:solidFill>
                  </a:rPr>
                  <a:t>fit</a:t>
                </a:r>
                <a:r>
                  <a:rPr lang="en-US" sz="1800" dirty="0"/>
                  <a:t>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1800" dirty="0">
                    <a:solidFill>
                      <a:schemeClr val="bg2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to these</a:t>
                </a:r>
                <a:r>
                  <a:rPr lang="en-US" sz="1800" dirty="0"/>
                  <a:t> data points.</a:t>
                </a:r>
              </a:p>
              <a:p>
                <a:endParaRPr lang="en-US" sz="1800" dirty="0"/>
              </a:p>
              <a:p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A97B4-8057-479C-B0B7-93865351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" y="1765228"/>
                <a:ext cx="5708614" cy="1754326"/>
              </a:xfrm>
              <a:prstGeom prst="rect">
                <a:avLst/>
              </a:prstGeom>
              <a:blipFill>
                <a:blip r:embed="rId5"/>
                <a:stretch>
                  <a:fillRect l="-855" t="-2091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0C377E-2EF2-4C6C-9FC2-501376BE3E74}"/>
                  </a:ext>
                </a:extLst>
              </p:cNvPr>
              <p:cNvSpPr txBox="1"/>
              <p:nvPr/>
            </p:nvSpPr>
            <p:spPr>
              <a:xfrm>
                <a:off x="487680" y="1082040"/>
                <a:ext cx="4130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Model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0C377E-2EF2-4C6C-9FC2-501376BE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082040"/>
                <a:ext cx="4130232" cy="584775"/>
              </a:xfrm>
              <a:prstGeom prst="rect">
                <a:avLst/>
              </a:prstGeom>
              <a:blipFill>
                <a:blip r:embed="rId6"/>
                <a:stretch>
                  <a:fillRect l="-1180"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9B1152-06BF-499A-A420-FC1EDC667478}"/>
                  </a:ext>
                </a:extLst>
              </p:cNvPr>
              <p:cNvSpPr txBox="1"/>
              <p:nvPr/>
            </p:nvSpPr>
            <p:spPr>
              <a:xfrm>
                <a:off x="353846" y="3160707"/>
                <a:ext cx="68511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Specifically, we need to find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best</a:t>
                </a:r>
                <a:r>
                  <a:rPr lang="en-US" sz="1800" dirty="0"/>
                  <a:t> parameter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slope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9B1152-06BF-499A-A420-FC1EDC66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6" y="3160707"/>
                <a:ext cx="6851169" cy="1077218"/>
              </a:xfrm>
              <a:prstGeom prst="rect">
                <a:avLst/>
              </a:prstGeom>
              <a:blipFill>
                <a:blip r:embed="rId7"/>
                <a:stretch>
                  <a:fillRect l="-712" t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C36064BB-DD53-44BB-B3E8-3492FF70F493}"/>
              </a:ext>
            </a:extLst>
          </p:cNvPr>
          <p:cNvSpPr/>
          <p:nvPr/>
        </p:nvSpPr>
        <p:spPr>
          <a:xfrm>
            <a:off x="3858170" y="3537156"/>
            <a:ext cx="102475" cy="324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4640C-07BB-437B-A183-21AC9933B989}"/>
              </a:ext>
            </a:extLst>
          </p:cNvPr>
          <p:cNvSpPr txBox="1"/>
          <p:nvPr/>
        </p:nvSpPr>
        <p:spPr>
          <a:xfrm>
            <a:off x="2460687" y="392486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Need to tell computer your </a:t>
            </a:r>
            <a:r>
              <a:rPr lang="en-US" sz="1800" b="1" dirty="0">
                <a:solidFill>
                  <a:srgbClr val="FF0000"/>
                </a:solidFill>
              </a:rPr>
              <a:t>criterion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8ED6D8-F20E-4009-96D1-1F910F00D5E1}"/>
                  </a:ext>
                </a:extLst>
              </p:cNvPr>
              <p:cNvSpPr txBox="1"/>
              <p:nvPr/>
            </p:nvSpPr>
            <p:spPr>
              <a:xfrm>
                <a:off x="487680" y="4327928"/>
                <a:ext cx="10643876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2"/>
                    </a:solidFill>
                  </a:rPr>
                  <a:t>A popular criterion: </a:t>
                </a:r>
                <a:endParaRPr lang="en-US" altLang="zh-CN" sz="1800" b="1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Sum of squared vertical distances (</a:t>
                </a:r>
                <a:r>
                  <a:rPr lang="en-US" b="1" dirty="0">
                    <a:solidFill>
                      <a:srgbClr val="007E39"/>
                    </a:solidFill>
                  </a:rPr>
                  <a:t>green lines in picture)</a:t>
                </a:r>
                <a:r>
                  <a:rPr lang="en-US" dirty="0"/>
                  <a:t> from the data points to straight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𝐛𝐥𝐮𝐞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𝐥𝐢𝐧𝐞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𝐩𝐢𝐜𝐭𝐮𝐫𝐞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8ED6D8-F20E-4009-96D1-1F910F00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4327928"/>
                <a:ext cx="10643876" cy="1231106"/>
              </a:xfrm>
              <a:prstGeom prst="rect">
                <a:avLst/>
              </a:prstGeom>
              <a:blipFill>
                <a:blip r:embed="rId8"/>
                <a:stretch>
                  <a:fillRect l="-458" t="-2970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52942-4424-4DD0-BE71-7321B8590E68}"/>
                  </a:ext>
                </a:extLst>
              </p:cNvPr>
              <p:cNvSpPr txBox="1"/>
              <p:nvPr/>
            </p:nvSpPr>
            <p:spPr>
              <a:xfrm>
                <a:off x="487679" y="5939136"/>
                <a:ext cx="4463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slope </a:t>
                </a:r>
                <a:r>
                  <a:rPr lang="en-US" dirty="0"/>
                  <a:t>which minimizes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52942-4424-4DD0-BE71-7321B859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" y="5939136"/>
                <a:ext cx="4463914" cy="307777"/>
              </a:xfrm>
              <a:prstGeom prst="rect">
                <a:avLst/>
              </a:prstGeom>
              <a:blipFill>
                <a:blip r:embed="rId9"/>
                <a:stretch>
                  <a:fillRect l="-410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A9B762D-67AD-4003-836D-72026CB0EF61}"/>
              </a:ext>
            </a:extLst>
          </p:cNvPr>
          <p:cNvSpPr txBox="1"/>
          <p:nvPr/>
        </p:nvSpPr>
        <p:spPr>
          <a:xfrm>
            <a:off x="5286008" y="5961994"/>
            <a:ext cx="6905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Objective Function</a:t>
            </a:r>
            <a:r>
              <a:rPr lang="en-US" sz="1600" dirty="0">
                <a:solidFill>
                  <a:schemeClr val="tx1"/>
                </a:solidFill>
              </a:rPr>
              <a:t>. When people </a:t>
            </a:r>
            <a:r>
              <a:rPr lang="en-US" sz="1600" dirty="0">
                <a:solidFill>
                  <a:schemeClr val="bg2"/>
                </a:solidFill>
              </a:rPr>
              <a:t>train</a:t>
            </a:r>
            <a:r>
              <a:rPr lang="en-US" sz="1600" dirty="0">
                <a:solidFill>
                  <a:schemeClr val="tx1"/>
                </a:solidFill>
              </a:rPr>
              <a:t> machine learning algorithms, most of the times it involves optimizing such a suitable </a:t>
            </a:r>
            <a:r>
              <a:rPr lang="en-US" sz="1600" dirty="0">
                <a:solidFill>
                  <a:schemeClr val="bg2"/>
                </a:solidFill>
              </a:rPr>
              <a:t>objective function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19D5D9-25E7-4621-ADA3-28147724B125}"/>
              </a:ext>
            </a:extLst>
          </p:cNvPr>
          <p:cNvCxnSpPr>
            <a:cxnSpLocks/>
          </p:cNvCxnSpPr>
          <p:nvPr/>
        </p:nvCxnSpPr>
        <p:spPr>
          <a:xfrm>
            <a:off x="4800600" y="6141756"/>
            <a:ext cx="51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0DA097-AA6A-4A82-952C-22356CCFB608}"/>
              </a:ext>
            </a:extLst>
          </p:cNvPr>
          <p:cNvSpPr/>
          <p:nvPr/>
        </p:nvSpPr>
        <p:spPr>
          <a:xfrm>
            <a:off x="4049456" y="5888736"/>
            <a:ext cx="732855" cy="493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355DB-CD41-4FE8-9E7F-097E9E21F197}"/>
              </a:ext>
            </a:extLst>
          </p:cNvPr>
          <p:cNvSpPr txBox="1"/>
          <p:nvPr/>
        </p:nvSpPr>
        <p:spPr>
          <a:xfrm>
            <a:off x="487680" y="5631359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Least Squares Method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0AC33-3FE1-4C48-B245-0E08DA27C952}"/>
              </a:ext>
            </a:extLst>
          </p:cNvPr>
          <p:cNvSpPr txBox="1"/>
          <p:nvPr/>
        </p:nvSpPr>
        <p:spPr>
          <a:xfrm>
            <a:off x="446649" y="6459568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http://www.shodor.org/interactivate/activities/Regression/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87680" y="429446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Multiple Linear Regression Model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multiple</a:t>
                </a:r>
                <a:r>
                  <a:rPr lang="en-US" dirty="0"/>
                  <a:t> independent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: random error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Model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: 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average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Y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one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unit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in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when the other variables are held constant.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Model Fitting.</a:t>
                </a:r>
              </a:p>
              <a:p>
                <a:pPr marL="114300" indent="0">
                  <a:buNone/>
                </a:pPr>
                <a:r>
                  <a:rPr lang="en-US" dirty="0"/>
                  <a:t>Least Squares Method Still Applies: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  <a:blipFill>
                <a:blip r:embed="rId3"/>
                <a:stretch>
                  <a:fillRect l="-256" r="-1282" b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105AB2-A41E-400E-A2D5-D6E20201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76" y="3624432"/>
            <a:ext cx="4311424" cy="323356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4F283F7-F68E-45F9-B5CC-95BE20C2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34" y="77742"/>
            <a:ext cx="3508981" cy="352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/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Minimize an Objective Function </a:t>
                </a:r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= Sum of squared vertical distances from data points to the (hyper-)plane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blipFill>
                <a:blip r:embed="rId6"/>
                <a:stretch>
                  <a:fillRect l="-601" t="-2069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9F657B6-E39E-4B15-9F19-4B6CF7294079}"/>
              </a:ext>
            </a:extLst>
          </p:cNvPr>
          <p:cNvSpPr txBox="1"/>
          <p:nvPr/>
        </p:nvSpPr>
        <p:spPr>
          <a:xfrm>
            <a:off x="6650690" y="12166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/>
              <p:nvPr/>
            </p:nvSpPr>
            <p:spPr>
              <a:xfrm>
                <a:off x="8156730" y="9311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30" y="93111"/>
                <a:ext cx="4074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/>
              <p:nvPr/>
            </p:nvSpPr>
            <p:spPr>
              <a:xfrm>
                <a:off x="9353427" y="93110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427" y="93110"/>
                <a:ext cx="41158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A40710-A6EF-477D-8885-EF7045582BCA}"/>
              </a:ext>
            </a:extLst>
          </p:cNvPr>
          <p:cNvSpPr txBox="1"/>
          <p:nvPr/>
        </p:nvSpPr>
        <p:spPr>
          <a:xfrm>
            <a:off x="9739995" y="1007949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Example: </a:t>
            </a:r>
          </a:p>
          <a:p>
            <a:r>
              <a:rPr lang="en-US" i="1" dirty="0">
                <a:solidFill>
                  <a:srgbClr val="0000FF"/>
                </a:solidFill>
              </a:rPr>
              <a:t>Using Horsepower</a:t>
            </a:r>
          </a:p>
          <a:p>
            <a:r>
              <a:rPr lang="en-US" i="1" dirty="0">
                <a:solidFill>
                  <a:srgbClr val="0000FF"/>
                </a:solidFill>
              </a:rPr>
              <a:t>and Weight to explain </a:t>
            </a:r>
          </a:p>
          <a:p>
            <a:r>
              <a:rPr lang="en-US" i="1" dirty="0">
                <a:solidFill>
                  <a:srgbClr val="0000FF"/>
                </a:solidFill>
              </a:rPr>
              <a:t>MPG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E32DE-2893-4634-A67D-E6C20FD9C2B6}"/>
              </a:ext>
            </a:extLst>
          </p:cNvPr>
          <p:cNvSpPr txBox="1"/>
          <p:nvPr/>
        </p:nvSpPr>
        <p:spPr>
          <a:xfrm>
            <a:off x="6610535" y="5115694"/>
            <a:ext cx="174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Data points and fitted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/>
              <p:nvPr/>
            </p:nvSpPr>
            <p:spPr>
              <a:xfrm>
                <a:off x="9437369" y="2253619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369" y="2253619"/>
                <a:ext cx="6096000" cy="307777"/>
              </a:xfrm>
              <a:prstGeom prst="rect">
                <a:avLst/>
              </a:prstGeom>
              <a:blipFill>
                <a:blip r:embed="rId9"/>
                <a:stretch>
                  <a:fillRect l="-3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96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9227A-78B9-466E-B4FB-2690623E1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60;p9">
            <a:extLst>
              <a:ext uri="{FF2B5EF4-FFF2-40B4-BE49-F238E27FC236}">
                <a16:creationId xmlns:a16="http://schemas.microsoft.com/office/drawing/2014/main" id="{3E12C9E1-502A-40C1-A40B-D27B74C0EC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1867" y="3472360"/>
            <a:ext cx="4901524" cy="30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2;p9">
            <a:extLst>
              <a:ext uri="{FF2B5EF4-FFF2-40B4-BE49-F238E27FC236}">
                <a16:creationId xmlns:a16="http://schemas.microsoft.com/office/drawing/2014/main" id="{DA0A5F29-B197-4EAC-A492-27292A919B02}"/>
              </a:ext>
            </a:extLst>
          </p:cNvPr>
          <p:cNvSpPr txBox="1"/>
          <p:nvPr/>
        </p:nvSpPr>
        <p:spPr>
          <a:xfrm>
            <a:off x="370130" y="1295230"/>
            <a:ext cx="8942036" cy="36842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788" t="-3094" r="-892" b="-4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" name="Google Shape;316;p6">
            <a:extLst>
              <a:ext uri="{FF2B5EF4-FFF2-40B4-BE49-F238E27FC236}">
                <a16:creationId xmlns:a16="http://schemas.microsoft.com/office/drawing/2014/main" id="{4B53BDEA-A012-4E3E-BE10-07102EAFD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0" y="429446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Goodness of fit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4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1223</Words>
  <Application>Microsoft Office PowerPoint</Application>
  <PresentationFormat>Widescreen</PresentationFormat>
  <Paragraphs>254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Arial</vt:lpstr>
      <vt:lpstr>Play</vt:lpstr>
      <vt:lpstr>Cambria Math</vt:lpstr>
      <vt:lpstr>WellsFargo</vt:lpstr>
      <vt:lpstr>Day 3 Topic 2: Linear Models and Beyond</vt:lpstr>
      <vt:lpstr>Model </vt:lpstr>
      <vt:lpstr>How is a model used?</vt:lpstr>
      <vt:lpstr>Whole Picture</vt:lpstr>
      <vt:lpstr>PowerPoint Presentation</vt:lpstr>
      <vt:lpstr>Simple Linear Regression Model </vt:lpstr>
      <vt:lpstr>Fitting Simple Linear Regression to Data</vt:lpstr>
      <vt:lpstr>Multiple Linear Regression Model  </vt:lpstr>
      <vt:lpstr>Goodness of fit  </vt:lpstr>
      <vt:lpstr>Scikit-Learn Linear Regression Example</vt:lpstr>
      <vt:lpstr>PowerPoint Presentation</vt:lpstr>
      <vt:lpstr>Logistic Regression: Motivation</vt:lpstr>
      <vt:lpstr>Logistic Regression: Motivation</vt:lpstr>
      <vt:lpstr>Logistic Regression: idea</vt:lpstr>
      <vt:lpstr>More on logistic regression model</vt:lpstr>
      <vt:lpstr>Generalized Linear Models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</dc:title>
  <dc:creator>Liu, Alice [QUANTITATIVE ANALYTICS SPEC]</dc:creator>
  <cp:lastModifiedBy>Shuyang Bai</cp:lastModifiedBy>
  <cp:revision>71</cp:revision>
  <dcterms:created xsi:type="dcterms:W3CDTF">2021-03-23T19:22:08Z</dcterms:created>
  <dcterms:modified xsi:type="dcterms:W3CDTF">2021-07-14T17:13:12Z</dcterms:modified>
</cp:coreProperties>
</file>